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3.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4.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5.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28"/>
  </p:notesMasterIdLst>
  <p:sldIdLst>
    <p:sldId id="256" r:id="rId2"/>
    <p:sldId id="257" r:id="rId3"/>
    <p:sldId id="258" r:id="rId4"/>
    <p:sldId id="276" r:id="rId5"/>
    <p:sldId id="275" r:id="rId6"/>
    <p:sldId id="274" r:id="rId7"/>
    <p:sldId id="273" r:id="rId8"/>
    <p:sldId id="272" r:id="rId9"/>
    <p:sldId id="271" r:id="rId10"/>
    <p:sldId id="270" r:id="rId11"/>
    <p:sldId id="269" r:id="rId12"/>
    <p:sldId id="268" r:id="rId13"/>
    <p:sldId id="277" r:id="rId14"/>
    <p:sldId id="278" r:id="rId15"/>
    <p:sldId id="279" r:id="rId16"/>
    <p:sldId id="280" r:id="rId17"/>
    <p:sldId id="281" r:id="rId18"/>
    <p:sldId id="267" r:id="rId19"/>
    <p:sldId id="259" r:id="rId20"/>
    <p:sldId id="260" r:id="rId21"/>
    <p:sldId id="261" r:id="rId22"/>
    <p:sldId id="262" r:id="rId23"/>
    <p:sldId id="263" r:id="rId24"/>
    <p:sldId id="264" r:id="rId25"/>
    <p:sldId id="265"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0EB67-7D7B-731B-44A0-1AD75B27EADD}" v="1226" dt="2021-12-08T03:51:00.536"/>
    <p1510:client id="{32C8324C-E38F-F593-B66B-3F845494D3C0}" v="35" dt="2021-12-07T17:16:16.475"/>
    <p1510:client id="{4CF7CB87-2CB0-9733-CB75-4BF3A58D8B46}" v="1" dt="2021-12-07T20:36:02.694"/>
    <p1510:client id="{AF91EB1F-16A0-7BCA-1F19-D43AE1453792}" v="50" dt="2021-12-06T17:12:12.832"/>
    <p1510:client id="{B7AF0C61-1EEF-4E61-85EA-0444A710678E}" v="1" dt="2021-11-02T08:52:22.526"/>
    <p1510:client id="{D71E4830-6752-8A7C-7828-3C165CA43F41}" v="5" dt="2021-12-07T20:24:40.068"/>
    <p1510:client id="{F5480727-FBB5-16C4-D0D5-471D8823FAED}" v="802" dt="2021-12-06T08:49:45.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16204 3200 16383 0 0,'-1'0'0'0'0,"-6"4"0"0"0,-10 11 0 0 0,-15 18 0 0 0,-6 9 0 0 0,-4 11 0 0 0,-2 7 0 0 0,0 2 0 0 0,1 2 0 0 0,2-1 0 0 0,7-5 0 0 0,4-5 0 0 0,3-5 0 0 0,4-9 0 0 0,4-7 0 0 0,3-5 0 0 0,3-5 0 0 0,2-5 0 0 0,0-1 0 0 0,2-1 0 0 0,2-2 0 0 0,1-1 0 0 0,0-1 0 0 0,-1 0 0 0 0,1-1 0 0 0,-1 0 0 0 0,0 3 0 0 0,-2 0 0 0 0,2 3 0 0 0,-1 0 0 0 0,1 1 0 0 0,1 0 0 0 0,0 1 0 0 0,2-1 0 0 0,0-1 0 0 0,0-2 0 0 0,1-2 0 0 0,1 0 0 0 0,1-1 0 0 0,-1 0 0 0 0,-1-1 0 0 0,-1 1 0 0 0,-2-1 0 0 0,0 0 0 0 0,0 1 0 0 0,-2 0 0 0 0,-1 1 0 0 0,-1 2 0 0 0,-1 2 0 0 0,2-1 0 0 0,0 3 0 0 0,0-1 0 0 0,-1 0 0 0 0,2 3 0 0 0,0 1 0 0 0,-1 1 0 0 0,0 0 0 0 0,-2 4 0 0 0,2 2 0 0 0,0 1 0 0 0,-1 2 0 0 0,2 0 0 0 0,-1 1 0 0 0,1-3 0 0 0,0-1 0 0 0,3-2 0 0 0,-1-1 0 0 0,1 0 0 0 0,-1-2 0 0 0,-1 1 0 0 0,1-1 0 0 0,-1 0 0 0 0,0 1 0 0 0,0 2 0 0 0,1 1 0 0 0,0 0 0 0 0,-2 2 0 0 0,-2 0 0 0 0,2 2 0 0 0,-1 2 0 0 0,-1 2 0 0 0,0 2 0 0 0,0-2 0 0 0,1 1 0 0 0,1 0 0 0 0,1 0 0 0 0,0-1 0 0 0,2-3 0 0 0,2-3 0 0 0,2-2 0 0 0,0-4 0 0 0,1-4 0 0 0,0-4 0 0 0,0-2 0 0 0,1-1 0 0 0,-1-2 0 0 0,0 0 0 0 0,0 0 0 0 0,0 7 0 0 0,0 15 0 0 0,-2 14 0 0 0,-2 16 0 0 0,-2 19 0 0 0,-1 21 0 0 0,2 19 0 0 0,0-2 0 0 0,2 0 0 0 0,2-4 0 0 0,0-5 0 0 0,1-7 0 0 0,0-9 0 0 0,0-11 0 0 0,1-10 0 0 0,-1-10 0 0 0,2-10 0 0 0,1-6 0 0 0,0-3 0 0 0,2-1 0 0 0,-1-2 0 0 0,0-1 0 0 0,1-1 0 0 0,0 0 0 0 0,1 0 0 0 0,0-3 0 0 0,0-1 0 0 0,0-2 0 0 0,-1-3 0 0 0,0-3 0 0 0,0-1 0 0 0,-1-1 0 0 0,-2-4 0 0 0,-1-1 0 0 0,0-1 0 0 0,-1-4 0 0 0,0 1 0 0 0,0 0 0 0 0,0-2 0 0 0,-1-2 0 0 0,1 3 0 0 0,0-1 0 0 0,0 2 0 0 0,0-1 0 0 0,0 2 0 0 0,0 0 0 0 0,2-1 0 0 0,0-2 0 0 0,1-2 0 0 0,-1 0 0 0 0,-1-1 0 0 0,1-2 0 0 0,1-1 0 0 0,0-1 0 0 0,0 0 0 0 0,3-1 0 0 0,-1 5 0 0 0,0 6 0 0 0,-2 13 0 0 0,-3 12 0 0 0,-2 11 0 0 0,-3 7 0 0 0,-1 2 0 0 0,1 1 0 0 0,2-1 0 0 0,0-2 0 0 0,2-1 0 0 0,0-1 0 0 0,1-1 0 0 0,0-3 0 0 0,0-1 0 0 0,0-1 0 0 0,0-2 0 0 0,0-2 0 0 0,1-4 0 0 0,1-2 0 0 0,1-5 0 0 0,2-3 0 0 0,0-5 0 0 0,-1-3 0 0 0,-1-3 0 0 0,-1-5 0 0 0,-1-1 0 0 0,-1-1 0 0 0,1-3 0 0 0,-2 2 0 0 0,1 0 0 0 0,0-2 0 0 0,0 2 0 0 0,0 0 0 0 0,0 2 0 0 0,0-1 0 0 0,-1 1 0 0 0,1 0 0 0 0,0 1 0 0 0,1-1 0 0 0,-1 0 0 0 0,0 0 0 0 0,0 1 0 0 0,0-1 0 0 0,2 0 0 0 0,0 0 0 0 0,1 1 0 0 0,-1-1 0 0 0,-1-2 0 0 0,0-1 0 0 0,0-2 0 0 0,-1 0 0 0 0,2-1 0 0 0,2 0 0 0 0,0 0 0 0 0,1 10 0 0 0,-2 16 0 0 0,-1 13 0 0 0,-1 14 0 0 0,0 17 0 0 0,-1 8 0 0 0,0 5 0 0 0,-1-3 0 0 0,1-4 0 0 0,0-8 0 0 0,0-10 0 0 0,0-11 0 0 0,0-8 0 0 0,0-6 0 0 0,0-4 0 0 0,0-2 0 0 0,0-1 0 0 0,0 0 0 0 0,0 0 0 0 0,2 4 0 0 0,4 1 0 0 0,0 3 0 0 0,1 1 0 0 0,0-1 0 0 0,1-2 0 0 0,-2-1 0 0 0,-1-4 0 0 0,-1-7 0 0 0,-2-4 0 0 0,-1-5 0 0 0,-1-4 0 0 0,0-4 0 0 0,0-3 0 0 0,-1 4 0 0 0,1 6 0 0 0,2 9 0 0 0,4 16 0 0 0,7 17 0 0 0,5 11 0 0 0,6 6 0 0 0,7 6 0 0 0,3 5 0 0 0,2 1 0 0 0,0 1 0 0 0,2-3 0 0 0,0-3 0 0 0,0-6 0 0 0,-1-7 0 0 0,2-6 0 0 0,-2-5 0 0 0,0-3 0 0 0,3-1 0 0 0,1 0 0 0 0,2-4 0 0 0,3-2 0 0 0,3 0 0 0 0,2-2 0 0 0,4 2 0 0 0,-1 1 0 0 0,2 0 0 0 0,-4-2 0 0 0,-5-7 0 0 0,-6-6 0 0 0,-6-5 0 0 0,-8-8 0 0 0,-3-5 0 0 0,-5-5 0 0 0,-1-4 0 0 0,0-2 0 0 0,2-2 0 0 0,3-3 0 0 0,2 1 0 0 0,3-1 0 0 0,4-2 0 0 0,1 0 0 0 0,0-2 0 0 0,3 0 0 0 0,0-1 0 0 0,-1-1 0 0 0,0 1 0 0 0,1 0 0 0 0,0 0 0 0 0,-1 0 0 0 0,0-1 0 0 0,0 1 0 0 0,-2 0 0 0 0,-1 0 0 0 0,-4 0 0 0 0,-1 0 0 0 0,-2 0 0 0 0,-1-2 0 0 0,-3-2 0 0 0,-1-3 0 0 0,-2-2 0 0 0,-2-1 0 0 0,-2-1 0 0 0,-2 2 0 0 0,0 0 0 0 0,-2 0 0 0 0,1 2 0 0 0,-1-1 0 0 0,0 1 0 0 0,3-2 0 0 0,0-1 0 0 0,3 0 0 0 0,0-1 0 0 0,1 0 0 0 0,2 0 0 0 0,0-3 0 0 0,-2-3 0 0 0,1-2 0 0 0,-1-5 0 0 0,-1-5 0 0 0,-3-4 0 0 0,-1-6 0 0 0,-3-3 0 0 0,-3-4 0 0 0,-3-4 0 0 0,-1 0 0 0 0,-2-1 0 0 0,0-2 0 0 0,0 2 0 0 0,-1 3 0 0 0,3 2 0 0 0,2 2 0 0 0,1 4 0 0 0,0 6 0 0 0,-2 6 0 0 0,0 4 0 0 0,-2-3 0 0 0,0-7 0 0 0,-1-8 0 0 0,0-8 0 0 0,0-7 0 0 0,0-3 0 0 0,0 0 0 0 0,-1 0 0 0 0,1 1 0 0 0,0 3 0 0 0,0 2 0 0 0,0 4 0 0 0,0 0 0 0 0,0 2 0 0 0,0 3 0 0 0,2 2 0 0 0,4 2 0 0 0,4 2 0 0 0,3 0 0 0 0,4 0 0 0 0,1 1 0 0 0,-1 0 0 0 0,0-4 0 0 0,-1 0 0 0 0,-3-4 0 0 0,-4 0 0 0 0,-4-2 0 0 0,-2 1 0 0 0,-2 2 0 0 0,-1 1 0 0 0,-3 2 0 0 0,-3 4 0 0 0,-2 5 0 0 0,-2 1 0 0 0,0 4 0 0 0,3 0 0 0 0,2-4 0 0 0,1-10 0 0 0,3-19 0 0 0,-2-9 0 0 0,-4-17 0 0 0,-2-5 0 0 0,-3 1 0 0 0,-5 0 0 0 0,-2 1 0 0 0,-3 3 0 0 0,0 4 0 0 0,1 3 0 0 0,1 2 0 0 0,4 5 0 0 0,3 5 0 0 0,3 7 0 0 0,4 5 0 0 0,2 3 0 0 0,2 2 0 0 0,2 5 0 0 0,0 2 0 0 0,1 3 0 0 0,0 4 0 0 0,-1 2 0 0 0,3 3 0 0 0,0 2 0 0 0,1 5 0 0 0,1 3 0 0 0,-2 3 0 0 0,0 3 0 0 0,-1 2 0 0 0,-1 2 0 0 0,-1 1 0 0 0,0-3 0 0 0,0-7 0 0 0,0-7 0 0 0,0-7 0 0 0,0-11 0 0 0,0-11 0 0 0,0-8 0 0 0,0-7 0 0 0,-1-3 0 0 0,1-3 0 0 0,0 0 0 0 0,0 3 0 0 0,1 2 0 0 0,-1 3 0 0 0,-3 5 0 0 0,0 3 0 0 0,0 2 0 0 0,-2 6 0 0 0,-2 2 0 0 0,0 2 0 0 0,-2-5 0 0 0,8 1 0 0 0,10 7 0 0 0,11 4 0 0 0,9-1 0 0 0,5 0 0 0 0,5-9 0 0 0,-2-4 0 0 0,-5-24 0 0 0,-6-7 0 0 0,-9-6 0 0 0,-6-3 0 0 0,-6-3 0 0 0,-4 0 0 0 0,-1 7 0 0 0,-4 7 0 0 0,-3 8 0 0 0,-1 11 0 0 0,1 10 0 0 0,2 8 0 0 0,2 9 0 0 0,1 9 0 0 0,1-3 0 0 0,1-9 0 0 0,0-13 0 0 0,-6-15 0 0 0,-4-20 0 0 0,-7-16 0 0 0,-12-32 0 0 0,-12-32 0 0 0,-6-23 0 0 0,-7-21 0 0 0,-1-9 0 0 0,6 3 0 0 0,8 27 0 0 0,11 20 0 0 0,8 19 0 0 0,7 15 0 0 0,7 19 0 0 0,4 16 0 0 0,4 13 0 0 0,0 16 0 0 0,2 14 0 0 0,-1 11 0 0 0,1 10 0 0 0,-1 6 0 0 0,-4 8 0 0 0,-5 5 0 0 0,-8 4 0 0 0,-5 1 0 0 0,-3 1 0 0 0,-2 2 0 0 0,-3-1 0 0 0,-3-3 0 0 0,-3-3 0 0 0,-2 0 0 0 0,-1 4 0 0 0,-1 3 0 0 0,2 3 0 0 0,1 1 0 0 0,0 3 0 0 0,-1 2 0 0 0,2 3 0 0 0,3 1 0 0 0,3 0 0 0 0,5 1 0 0 0,2 1 0 0 0,3-1 0 0 0,3 1 0 0 0,2-1 0 0 0,2 0 0 0 0,1 0 0 0 0,1 0 0 0 0,0 0 0 0 0,-2 0 0 0 0,-1 0 0 0 0,-3 0 0 0 0,1 2 0 0 0,-3 1 0 0 0,2 1 0 0 0,-2 2 0 0 0,1 0 0 0 0,-1 2 0 0 0,1 0 0 0 0,-1-1 0 0 0,1-1 0 0 0,-1 0 0 0 0,1-1 0 0 0,0-1 0 0 0,0-2 0 0 0,-1-1 0 0 0,2 2 0 0 0,0-1 0 0 0,3 1 0 0 0,2 0 0 0 0,2 0 0 0 0,2 2 0 0 0,1 1 0 0 0,-1 2 0 0 0,1-1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4.5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6"/>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43:24.452"/>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0"/>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26:54.124"/>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3:27:03.718"/>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2"/>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6"/>
    </inkml:context>
    <inkml:brush xml:id="br0">
      <inkml:brushProperty name="width" value="0.1" units="cm"/>
      <inkml:brushProperty name="height" value="0.1" units="cm"/>
      <inkml:brushProperty name="color" value="#E71224"/>
    </inkml:brush>
  </inkml:definitions>
  <inkml:trace contextRef="#ctx0" brushRef="#br0">13501 11089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4"/>
    </inkml:context>
    <inkml:brush xml:id="br0">
      <inkml:brushProperty name="width" value="0.1" units="cm"/>
      <inkml:brushProperty name="height" value="0.1" units="cm"/>
      <inkml:brushProperty name="color" value="#E71224"/>
    </inkml:brush>
  </inkml:definitions>
  <inkml:trace contextRef="#ctx0" brushRef="#br0">13617 2902 16383 0 0,'0'3'0'0'0,"0"7"0"0"0,0 8 0 0 0,0 14 0 0 0,0 9 0 0 0,0 8 0 0 0,0 7 0 0 0,0 1 0 0 0,0-1 0 0 0,0-4 0 0 0,0-4 0 0 0,0-1 0 0 0,0-5 0 0 0,0-1 0 0 0,0-1 0 0 0,0 2 0 0 0,0 2 0 0 0,0 4 0 0 0,0-2 0 0 0,0 2 0 0 0,0-4 0 0 0,0-4 0 0 0,0-6 0 0 0,0-5 0 0 0,0-7 0 0 0,1-4 0 0 0,1-4 0 0 0,1-3 0 0 0,-2-2 0 0 0,1 2 0 0 0,0 2 0 0 0,3 6 0 0 0,1 5 0 0 0,0 5 0 0 0,2 4 0 0 0,2 2 0 0 0,1 0 0 0 0,-2-1 0 0 0,0-2 0 0 0,-2-5 0 0 0,-1-5 0 0 0,-1-2 0 0 0,-1-4 0 0 0,-1-2 0 0 0,-1-2 0 0 0,-1-1 0 0 0,0-1 0 0 0,0-1 0 0 0,2 3 0 0 0,-2 0 0 0 0,1 2 0 0 0,-1 3 0 0 0,2 2 0 0 0,-1 1 0 0 0,1 4 0 0 0,-1 2 0 0 0,1 2 0 0 0,1 0 0 0 0,-1 0 0 0 0,1-2 0 0 0,0-3 0 0 0,-1-5 0 0 0,-1-2 0 0 0,0-3 0 0 0,-1-2 0 0 0,-1-1 0 0 0,0-1 0 0 0,0 0 0 0 0,0 0 0 0 0,-1 0 0 0 0,1 0 0 0 0,0 1 0 0 0,0 0 0 0 0,0 2 0 0 0,0 1 0 0 0,0-1 0 0 0,0 1 0 0 0,0-2 0 0 0,0 0 0 0 0,0 0 0 0 0,0-1 0 0 0,0-1 0 0 0,0 3 0 0 0,0 2 0 0 0,0 1 0 0 0,0 2 0 0 0,0-1 0 0 0,0-1 0 0 0,0-1 0 0 0,0-2 0 0 0,0-1 0 0 0,0-2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35.837"/>
    </inkml:context>
    <inkml:brush xml:id="br0">
      <inkml:brushProperty name="width" value="0.1" units="cm"/>
      <inkml:brushProperty name="height" value="0.1" units="cm"/>
      <inkml:brushProperty name="color" value="#E71224"/>
    </inkml:brush>
  </inkml:definitions>
  <inkml:trace contextRef="#ctx0" brushRef="#br0">13763 10645 16383 0 0,'0'1'0'0'0,"0"13"0"0"0,-7 20 0 0 0,-10 27 0 0 0,-6 24 0 0 0,-13 25 0 0 0,-9 28 0 0 0,-2 29 0 0 0,2 14 0 0 0,8 5 0 0 0,11-20 0 0 0,9-14 0 0 0,8-18 0 0 0,5-15 0 0 0,4-13 0 0 0,1-15 0 0 0,1-7 0 0 0,0-9 0 0 0,0-6 0 0 0,-1-4 0 0 0,2-5 0 0 0,3-7 0 0 0,1-5 0 0 0,3-6 0 0 0,-1-5 0 0 0,0-8 0 0 0,-2-5 0 0 0,-1-4 0 0 0,-3-5 0 0 0,1-2 0 0 0,-1-3 0 0 0,-1 0 0 0 0,1-3 0 0 0,0-2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79"/>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6"/>
    </inkml:context>
    <inkml:brush xml:id="br0">
      <inkml:brushProperty name="width" value="0.1" units="cm"/>
      <inkml:brushProperty name="height" value="0.1" units="cm"/>
      <inkml:brushProperty name="color" value="#E71224"/>
    </inkml:brush>
  </inkml:definitions>
  <inkml:trace contextRef="#ctx0" brushRef="#br0">13109 3957 16383 0 0,'5'0'0'0'0,"7"0"0"0"0,6 2 0 0 0,6 4 0 0 0,4 6 0 0 0,3 3 0 0 0,1 0 0 0 0,-1 2 0 0 0,-2 0 0 0 0,-2 0 0 0 0,-2 2 0 0 0,1 1 0 0 0,3 5 0 0 0,3 1 0 0 0,2 1 0 0 0,-2 0 0 0 0,1-3 0 0 0,-3-2 0 0 0,-6-3 0 0 0,-5-2 0 0 0,-3-4 0 0 0,-4-1 0 0 0,-2-3 0 0 0,0-3 0 0 0,-3-1 0 0 0,0 0 0 0 0,1 2 0 0 0,5 1 0 0 0,3 3 0 0 0,2 3 0 0 0,3 4 0 0 0,3 2 0 0 0,2 2 0 0 0,0 0 0 0 0,-3 2 0 0 0,-3-3 0 0 0,-3-3 0 0 0,-4-3 0 0 0,-1-2 0 0 0,-2-1 0 0 0,-2-2 0 0 0,-2-1 0 0 0,-3 0 0 0 0,-2 3 0 0 0,2 0 0 0 0,-1 0 0 0 0,0 0 0 0 0,0-1 0 0 0,1 0 0 0 0,0 0 0 0 0,1-3 0 0 0,1-2 0 0 0,1-6 0 0 0,3-6 0 0 0,2-5 0 0 0,4-4 0 0 0,3-1 0 0 0,0 0 0 0 0,-1-1 0 0 0,0 1 0 0 0,0-1 0 0 0,0-1 0 0 0,1-4 0 0 0,2-2 0 0 0,1-1 0 0 0,1 1 0 0 0,0-3 0 0 0,1 0 0 0 0,0 1 0 0 0,2 1 0 0 0,-1 0 0 0 0,-1 1 0 0 0,-2 3 0 0 0,-2 4 0 0 0,-2 2 0 0 0,-2 2 0 0 0,-2 3 0 0 0,-1 0 0 0 0,-1-2 0 0 0,-1-3 0 0 0,1-3 0 0 0,1-2 0 0 0,4-3 0 0 0,0-3 0 0 0,-1 3 0 0 0,0-2 0 0 0,-2 2 0 0 0,0 3 0 0 0,-2 3 0 0 0,-2 3 0 0 0,-3 3 0 0 0,-2 0 0 0 0,-2 2 0 0 0,0 0 0 0 0,0 0 0 0 0,1 1 0 0 0,2-2 0 0 0,2-1 0 0 0,1-1 0 0 0,0-1 0 0 0,0 1 0 0 0,0 2 0 0 0,-1 1 0 0 0,-2 1 0 0 0,0 1 0 0 0,-1 1 0 0 0,1-1 0 0 0,1 0 0 0 0,1-2 0 0 0,1 0 0 0 0,1 0 0 0 0,-1-1 0 0 0,0 0 0 0 0,-2 0 0 0 0,-1 0 0 0 0,-2 1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9:47.259"/>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5"/>
    </inkml:context>
    <inkml:brush xml:id="br0">
      <inkml:brushProperty name="width" value="0.1" units="cm"/>
      <inkml:brushProperty name="height" value="0.1" units="cm"/>
      <inkml:brushProperty name="color" value="#E71224"/>
    </inkml:brush>
  </inkml:definitions>
  <inkml:trace contextRef="#ctx0" brushRef="#br0">9425 2164 16383 0 0,'0'0'0'0'0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6"/>
    </inkml:context>
    <inkml:brush xml:id="br0">
      <inkml:brushProperty name="width" value="0.1" units="cm"/>
      <inkml:brushProperty name="height" value="0.1" units="cm"/>
      <inkml:brushProperty name="color" value="#E71224"/>
    </inkml:brush>
  </inkml:definitions>
  <inkml:trace contextRef="#ctx0" brushRef="#br0">9456 2058 16383 0 0,'0'0'0'0'0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7"/>
    </inkml:context>
    <inkml:brush xml:id="br0">
      <inkml:brushProperty name="width" value="0.1" units="cm"/>
      <inkml:brushProperty name="height" value="0.1" units="cm"/>
      <inkml:brushProperty name="color" value="#E71224"/>
    </inkml:brush>
  </inkml:definitions>
  <inkml:trace contextRef="#ctx0" brushRef="#br0">10118 1620 16383 0 0,'0'0'0'0'0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8"/>
    </inkml:context>
    <inkml:brush xml:id="br0">
      <inkml:brushProperty name="width" value="0.1" units="cm"/>
      <inkml:brushProperty name="height" value="0.1" units="cm"/>
      <inkml:brushProperty name="color" value="#E71224"/>
    </inkml:brush>
  </inkml:definitions>
  <inkml:trace contextRef="#ctx0" brushRef="#br0">11119 2187 16383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39"/>
    </inkml:context>
    <inkml:brush xml:id="br0">
      <inkml:brushProperty name="width" value="0.1" units="cm"/>
      <inkml:brushProperty name="height" value="0.1" units="cm"/>
      <inkml:brushProperty name="color" value="#E71224"/>
    </inkml:brush>
  </inkml:definitions>
  <inkml:trace contextRef="#ctx0" brushRef="#br0">11797 7866 16383 0 0,'0'0'0'0'0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0"/>
    </inkml:context>
    <inkml:brush xml:id="br0">
      <inkml:brushProperty name="width" value="0.1" units="cm"/>
      <inkml:brushProperty name="height" value="0.1" units="cm"/>
      <inkml:brushProperty name="color" value="#E71224"/>
    </inkml:brush>
  </inkml:definitions>
  <inkml:trace contextRef="#ctx0" brushRef="#br0">18231 7796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8T01:12:25.181"/>
    </inkml:context>
    <inkml:brush xml:id="br0">
      <inkml:brushProperty name="width" value="0.1" units="cm"/>
      <inkml:brushProperty name="height" value="0.1" units="cm"/>
      <inkml:brushProperty name="color" value="#E71224"/>
    </inkml:brush>
  </inkml:definitions>
  <inkml:trace contextRef="#ctx0" brushRef="#br0">13250 11192 16383 0 0,'0'-3'0'0'0,"2"-2"0"0"0,2-5 0 0 0,4-3 0 0 0,3-2 0 0 0,1 0 0 0 0,1 0 0 0 0,-1 1 0 0 0,-1 2 0 0 0,0 0 0 0 0,0 1 0 0 0,-3 1 0 0 0,0 1 0 0 0,-2-1 0 0 0,-2 1 0 0 0,-1-1 0 0 0,0 1 0 0 0,3-5 0 0 0,1-1 0 0 0,1 0 0 0 0,0 2 0 0 0,0 0 0 0 0,-1 3 0 0 0,-1 1 0 0 0,0 3 0 0 0,-1 0 0 0 0,1-1 0 0 0,0 0 0 0 0,1-1 0 0 0,0 0 0 0 0,-1 1 0 0 0,0-1 0 0 0,0 1 0 0 0,1-2 0 0 0,0 1 0 0 0,2-4 0 0 0,3-1 0 0 0,0 1 0 0 0,1-1 0 0 0,-1 1 0 0 0,0 1 0 0 0,-1 0 0 0 0,0 1 0 0 0,-1 0 0 0 0,1 0 0 0 0,-2 2 0 0 0,0 0 0 0 0,-2 2 0 0 0,-1 1 0 0 0,-1-2 0 0 0,-1 0 0 0 0,-1-1 0 0 0,1 1 0 0 0,2-2 0 0 0,1-1 0 0 0,1-1 0 0 0,2-2 0 0 0,0 0 0 0 0,0-1 0 0 0,1 2 0 0 0,-3 3 0 0 0,0 6 0 0 0,5 5 0 0 0,3 4 0 0 0,6 3 0 0 0,7 2 0 0 0,9 2 0 0 0,3 2 0 0 0,4 2 0 0 0,0-1 0 0 0,-3-1 0 0 0,-6-1 0 0 0,-4-1 0 0 0,-7-1 0 0 0,-5-1 0 0 0,-5-2 0 0 0,-3-1 0 0 0,-2-2 0 0 0,-1-1 0 0 0,2 2 0 0 0,0 1 0 0 0,3 0 0 0 0,0 2 0 0 0,2 0 0 0 0,-1 0 0 0 0,0 1 0 0 0,-2-3 0 0 0,-1 1 0 0 0,-1-3 0 0 0,0-2 0 0 0,-3 1 0 0 0,1-1 0 0 0,5 2 0 0 0,6 6 0 0 0,7 3 0 0 0,3 5 0 0 0,4 2 0 0 0,2 0 0 0 0,-1-1 0 0 0,-3-1 0 0 0,-5-3 0 0 0,-6-2 0 0 0,-4-2 0 0 0,-3-4 0 0 0,-4-3 0 0 0,-2-1 0 0 0,-3-1 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1"/>
    </inkml:context>
    <inkml:brush xml:id="br0">
      <inkml:brushProperty name="width" value="0.1" units="cm"/>
      <inkml:brushProperty name="height" value="0.1" units="cm"/>
      <inkml:brushProperty name="color" value="#E71224"/>
    </inkml:brush>
  </inkml:definitions>
  <inkml:trace contextRef="#ctx0" brushRef="#br0">11550 8152 16383 0 0,'0'0'0'0'0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2"/>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3"/>
    </inkml:context>
    <inkml:brush xml:id="br0">
      <inkml:brushProperty name="width" value="0.1" units="cm"/>
      <inkml:brushProperty name="height" value="0.1" units="cm"/>
      <inkml:brushProperty name="color" value="#E71224"/>
    </inkml:brush>
  </inkml:definitions>
  <inkml:trace contextRef="#ctx0" brushRef="#br0">16016 7855 16383 0 0,'0'0'0'0'0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4"/>
    </inkml:context>
    <inkml:brush xml:id="br0">
      <inkml:brushProperty name="width" value="0.1" units="cm"/>
      <inkml:brushProperty name="height" value="0.1" units="cm"/>
      <inkml:brushProperty name="color" value="#E71224"/>
    </inkml:brush>
  </inkml:definitions>
  <inkml:trace contextRef="#ctx0" brushRef="#br0">8542 8836 16383 0 0,'0'0'0'0'0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51:54.845"/>
    </inkml:context>
    <inkml:brush xml:id="br0">
      <inkml:brushProperty name="width" value="0.1" units="cm"/>
      <inkml:brushProperty name="height" value="0.1" units="cm"/>
      <inkml:brushProperty name="color" value="#E71224"/>
    </inkml:brush>
  </inkml:definitions>
  <inkml:trace contextRef="#ctx0" brushRef="#br0">7458 10352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7"/>
    </inkml:context>
    <inkml:brush xml:id="br0">
      <inkml:brushProperty name="width" value="0.1" units="cm"/>
      <inkml:brushProperty name="height" value="0.1" units="cm"/>
      <inkml:brushProperty name="color" value="#E71224"/>
    </inkml:brush>
  </inkml:definitions>
  <inkml:trace contextRef="#ctx0" brushRef="#br0">24062 3443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7T21:45:29.468"/>
    </inkml:context>
    <inkml:brush xml:id="br0">
      <inkml:brushProperty name="width" value="0.1" units="cm"/>
      <inkml:brushProperty name="height" value="0.1" units="cm"/>
      <inkml:brushProperty name="color" value="#E71224"/>
    </inkml:brush>
  </inkml:definitions>
  <inkml:trace contextRef="#ctx0" brushRef="#br0">23761 3757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BE629-3416-40D0-B5CD-EE3331328674}"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486DE-8662-44B9-AEE3-74A1212499E2}" type="slidenum">
              <a:rPr lang="en-US" smtClean="0"/>
              <a:t>‹#›</a:t>
            </a:fld>
            <a:endParaRPr lang="en-US"/>
          </a:p>
        </p:txBody>
      </p:sp>
    </p:spTree>
    <p:extLst>
      <p:ext uri="{BB962C8B-B14F-4D97-AF65-F5344CB8AC3E}">
        <p14:creationId xmlns:p14="http://schemas.microsoft.com/office/powerpoint/2010/main" val="366739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 am harsha simhadri, and I will give an overview of the billion-scale ANNS challenge. The goal of this competition is encourage the development and understanding of indexing algorithms for ANNS that work at large scales representative of real-world use cases. The organization of this competition is a joint effort between researchers from several researchers from industry and academia. I want to thank for George for organizing the specialized hardware track, Martin for designing the evaluation framework, Matthijs for contributing baselines for tracks T1 and T3 as well as datasets, Ravi for providing baseline for track T2, and Artem, Dmitry, QI, Lucas for providing datasets and Gopal, Suhas and Jingdong for help with organizing. I also want to thank Microsoft Research for generous support in </a:t>
            </a:r>
            <a:r>
              <a:rPr lang="en-US" err="1"/>
              <a:t>origanizing</a:t>
            </a:r>
            <a:r>
              <a:rPr lang="en-US"/>
              <a:t> this competition including Azure credits for participants and organizers.</a:t>
            </a:r>
          </a:p>
        </p:txBody>
      </p:sp>
      <p:sp>
        <p:nvSpPr>
          <p:cNvPr id="4" name="Slide Number Placeholder 3"/>
          <p:cNvSpPr>
            <a:spLocks noGrp="1"/>
          </p:cNvSpPr>
          <p:nvPr>
            <p:ph type="sldNum" sz="quarter" idx="5"/>
          </p:nvPr>
        </p:nvSpPr>
        <p:spPr/>
        <p:txBody>
          <a:bodyPr/>
          <a:lstStyle/>
          <a:p>
            <a:fld id="{A35486DE-8662-44B9-AEE3-74A1212499E2}" type="slidenum">
              <a:rPr lang="en-US" smtClean="0"/>
              <a:t>1</a:t>
            </a:fld>
            <a:endParaRPr lang="en-US"/>
          </a:p>
        </p:txBody>
      </p:sp>
    </p:spTree>
    <p:extLst>
      <p:ext uri="{BB962C8B-B14F-4D97-AF65-F5344CB8AC3E}">
        <p14:creationId xmlns:p14="http://schemas.microsoft.com/office/powerpoint/2010/main" val="93153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12</a:t>
            </a:fld>
            <a:endParaRPr lang="en-US"/>
          </a:p>
        </p:txBody>
      </p:sp>
    </p:spTree>
    <p:extLst>
      <p:ext uri="{BB962C8B-B14F-4D97-AF65-F5344CB8AC3E}">
        <p14:creationId xmlns:p14="http://schemas.microsoft.com/office/powerpoint/2010/main" val="215760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13</a:t>
            </a:fld>
            <a:endParaRPr lang="en-US"/>
          </a:p>
        </p:txBody>
      </p:sp>
    </p:spTree>
    <p:extLst>
      <p:ext uri="{BB962C8B-B14F-4D97-AF65-F5344CB8AC3E}">
        <p14:creationId xmlns:p14="http://schemas.microsoft.com/office/powerpoint/2010/main" val="2841856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14</a:t>
            </a:fld>
            <a:endParaRPr lang="en-US"/>
          </a:p>
        </p:txBody>
      </p:sp>
    </p:spTree>
    <p:extLst>
      <p:ext uri="{BB962C8B-B14F-4D97-AF65-F5344CB8AC3E}">
        <p14:creationId xmlns:p14="http://schemas.microsoft.com/office/powerpoint/2010/main" val="3337343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15</a:t>
            </a:fld>
            <a:endParaRPr lang="en-US"/>
          </a:p>
        </p:txBody>
      </p:sp>
    </p:spTree>
    <p:extLst>
      <p:ext uri="{BB962C8B-B14F-4D97-AF65-F5344CB8AC3E}">
        <p14:creationId xmlns:p14="http://schemas.microsoft.com/office/powerpoint/2010/main" val="530456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16</a:t>
            </a:fld>
            <a:endParaRPr lang="en-US"/>
          </a:p>
        </p:txBody>
      </p:sp>
    </p:spTree>
    <p:extLst>
      <p:ext uri="{BB962C8B-B14F-4D97-AF65-F5344CB8AC3E}">
        <p14:creationId xmlns:p14="http://schemas.microsoft.com/office/powerpoint/2010/main" val="2125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17</a:t>
            </a:fld>
            <a:endParaRPr lang="en-US"/>
          </a:p>
        </p:txBody>
      </p:sp>
    </p:spTree>
    <p:extLst>
      <p:ext uri="{BB962C8B-B14F-4D97-AF65-F5344CB8AC3E}">
        <p14:creationId xmlns:p14="http://schemas.microsoft.com/office/powerpoint/2010/main" val="52684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measured using IPMI counters</a:t>
            </a:r>
          </a:p>
          <a:p>
            <a:endParaRPr lang="en-US"/>
          </a:p>
          <a:p>
            <a:r>
              <a:rPr lang="en-US"/>
              <a:t>Cost includes cost of hardware as well as cost of power over 5 year cycle.</a:t>
            </a:r>
          </a:p>
        </p:txBody>
      </p:sp>
      <p:sp>
        <p:nvSpPr>
          <p:cNvPr id="4" name="Slide Number Placeholder 3"/>
          <p:cNvSpPr>
            <a:spLocks noGrp="1"/>
          </p:cNvSpPr>
          <p:nvPr>
            <p:ph type="sldNum" sz="quarter" idx="5"/>
          </p:nvPr>
        </p:nvSpPr>
        <p:spPr/>
        <p:txBody>
          <a:bodyPr/>
          <a:lstStyle/>
          <a:p>
            <a:fld id="{A35486DE-8662-44B9-AEE3-74A1212499E2}" type="slidenum">
              <a:rPr lang="en-US" smtClean="0"/>
              <a:t>4</a:t>
            </a:fld>
            <a:endParaRPr lang="en-US"/>
          </a:p>
        </p:txBody>
      </p:sp>
    </p:spTree>
    <p:extLst>
      <p:ext uri="{BB962C8B-B14F-4D97-AF65-F5344CB8AC3E}">
        <p14:creationId xmlns:p14="http://schemas.microsoft.com/office/powerpoint/2010/main" val="348124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004443DB-60A8-CB46-9F79-4F410BA2134B}" type="slidenum">
              <a:rPr lang="en-FR" smtClean="0"/>
              <a:t>5</a:t>
            </a:fld>
            <a:endParaRPr lang="en-FR"/>
          </a:p>
        </p:txBody>
      </p:sp>
    </p:spTree>
    <p:extLst>
      <p:ext uri="{BB962C8B-B14F-4D97-AF65-F5344CB8AC3E}">
        <p14:creationId xmlns:p14="http://schemas.microsoft.com/office/powerpoint/2010/main" val="406371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6</a:t>
            </a:fld>
            <a:endParaRPr lang="en-US"/>
          </a:p>
        </p:txBody>
      </p:sp>
    </p:spTree>
    <p:extLst>
      <p:ext uri="{BB962C8B-B14F-4D97-AF65-F5344CB8AC3E}">
        <p14:creationId xmlns:p14="http://schemas.microsoft.com/office/powerpoint/2010/main" val="374813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7</a:t>
            </a:fld>
            <a:endParaRPr lang="en-US"/>
          </a:p>
        </p:txBody>
      </p:sp>
    </p:spTree>
    <p:extLst>
      <p:ext uri="{BB962C8B-B14F-4D97-AF65-F5344CB8AC3E}">
        <p14:creationId xmlns:p14="http://schemas.microsoft.com/office/powerpoint/2010/main" val="385632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8</a:t>
            </a:fld>
            <a:endParaRPr lang="en-US"/>
          </a:p>
        </p:txBody>
      </p:sp>
    </p:spTree>
    <p:extLst>
      <p:ext uri="{BB962C8B-B14F-4D97-AF65-F5344CB8AC3E}">
        <p14:creationId xmlns:p14="http://schemas.microsoft.com/office/powerpoint/2010/main" val="229397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9</a:t>
            </a:fld>
            <a:endParaRPr lang="en-US"/>
          </a:p>
        </p:txBody>
      </p:sp>
    </p:spTree>
    <p:extLst>
      <p:ext uri="{BB962C8B-B14F-4D97-AF65-F5344CB8AC3E}">
        <p14:creationId xmlns:p14="http://schemas.microsoft.com/office/powerpoint/2010/main" val="428000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10</a:t>
            </a:fld>
            <a:endParaRPr lang="en-US"/>
          </a:p>
        </p:txBody>
      </p:sp>
    </p:spTree>
    <p:extLst>
      <p:ext uri="{BB962C8B-B14F-4D97-AF65-F5344CB8AC3E}">
        <p14:creationId xmlns:p14="http://schemas.microsoft.com/office/powerpoint/2010/main" val="343026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486DE-8662-44B9-AEE3-74A1212499E2}" type="slidenum">
              <a:rPr lang="en-US" smtClean="0"/>
              <a:t>11</a:t>
            </a:fld>
            <a:endParaRPr lang="en-US"/>
          </a:p>
        </p:txBody>
      </p:sp>
    </p:spTree>
    <p:extLst>
      <p:ext uri="{BB962C8B-B14F-4D97-AF65-F5344CB8AC3E}">
        <p14:creationId xmlns:p14="http://schemas.microsoft.com/office/powerpoint/2010/main" val="5945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53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677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891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573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4960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03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106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8904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027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8221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963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12/7/2021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909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12/7/2021</a:t>
            </a:fld>
            <a:endParaRPr lang="en-US"/>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367253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23" r:id="rId6"/>
    <p:sldLayoutId id="2147483819" r:id="rId7"/>
    <p:sldLayoutId id="2147483820" r:id="rId8"/>
    <p:sldLayoutId id="2147483821" r:id="rId9"/>
    <p:sldLayoutId id="2147483822" r:id="rId10"/>
    <p:sldLayoutId id="2147483824" r:id="rId11"/>
    <p:sldLayoutId id="2147483831" r:id="rId12"/>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g-ann-benchmark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3.png"/><Relationship Id="rId3" Type="http://schemas.openxmlformats.org/officeDocument/2006/relationships/customXml" Target="../ink/ink2.xml"/><Relationship Id="rId7"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customXml" Target="../ink/ink7.xml"/><Relationship Id="rId2" Type="http://schemas.openxmlformats.org/officeDocument/2006/relationships/notesSlide" Target="../notesSlides/notesSlide11.xml"/><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customXml" Target="../ink/ink3.xml"/><Relationship Id="rId15"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customXml" Target="../ink/ink17.xml"/><Relationship Id="rId18" Type="http://schemas.openxmlformats.org/officeDocument/2006/relationships/customXml" Target="../ink/ink22.xml"/><Relationship Id="rId26" Type="http://schemas.openxmlformats.org/officeDocument/2006/relationships/customXml" Target="../ink/ink23.xml"/><Relationship Id="rId3" Type="http://schemas.openxmlformats.org/officeDocument/2006/relationships/customXml" Target="../ink/ink8.xml"/><Relationship Id="rId7" Type="http://schemas.openxmlformats.org/officeDocument/2006/relationships/customXml" Target="../ink/ink11.xml"/><Relationship Id="rId12" Type="http://schemas.openxmlformats.org/officeDocument/2006/relationships/customXml" Target="../ink/ink16.xml"/><Relationship Id="rId17" Type="http://schemas.openxmlformats.org/officeDocument/2006/relationships/customXml" Target="../ink/ink21.xml"/><Relationship Id="rId25"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customXml" Target="../ink/ink20.xml"/><Relationship Id="rId29"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customXml" Target="../ink/ink15.xml"/><Relationship Id="rId24" Type="http://schemas.openxmlformats.org/officeDocument/2006/relationships/image" Target="../media/image20.png"/><Relationship Id="rId5" Type="http://schemas.openxmlformats.org/officeDocument/2006/relationships/customXml" Target="../ink/ink9.xml"/><Relationship Id="rId15" Type="http://schemas.openxmlformats.org/officeDocument/2006/relationships/customXml" Target="../ink/ink19.xml"/><Relationship Id="rId23" Type="http://schemas.openxmlformats.org/officeDocument/2006/relationships/image" Target="../media/image24.png"/><Relationship Id="rId28" Type="http://schemas.openxmlformats.org/officeDocument/2006/relationships/customXml" Target="../ink/ink24.xml"/><Relationship Id="rId10" Type="http://schemas.openxmlformats.org/officeDocument/2006/relationships/customXml" Target="../ink/ink14.xml"/><Relationship Id="rId31"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customXml" Target="../ink/ink13.xml"/><Relationship Id="rId14" Type="http://schemas.openxmlformats.org/officeDocument/2006/relationships/customXml" Target="../ink/ink18.xml"/><Relationship Id="rId27" Type="http://schemas.openxmlformats.org/officeDocument/2006/relationships/image" Target="../media/image21.png"/><Relationship Id="rId30" Type="http://schemas.openxmlformats.org/officeDocument/2006/relationships/customXml" Target="../ink/ink25.xml"/></Relationships>
</file>

<file path=ppt/slides/_rels/slide15.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customXml" Target="../ink/ink34.xml"/><Relationship Id="rId18" Type="http://schemas.openxmlformats.org/officeDocument/2006/relationships/customXml" Target="../ink/ink39.xml"/><Relationship Id="rId26" Type="http://schemas.openxmlformats.org/officeDocument/2006/relationships/image" Target="../media/image32.png"/><Relationship Id="rId3" Type="http://schemas.openxmlformats.org/officeDocument/2006/relationships/customXml" Target="../ink/ink26.xml"/><Relationship Id="rId7" Type="http://schemas.openxmlformats.org/officeDocument/2006/relationships/customXml" Target="../ink/ink28.xml"/><Relationship Id="rId12" Type="http://schemas.openxmlformats.org/officeDocument/2006/relationships/customXml" Target="../ink/ink33.xml"/><Relationship Id="rId17" Type="http://schemas.openxmlformats.org/officeDocument/2006/relationships/customXml" Target="../ink/ink38.xml"/><Relationship Id="rId2" Type="http://schemas.openxmlformats.org/officeDocument/2006/relationships/notesSlide" Target="../notesSlides/notesSlide13.xml"/><Relationship Id="rId16" Type="http://schemas.openxmlformats.org/officeDocument/2006/relationships/customXml" Target="../ink/ink37.xml"/><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27.xml"/><Relationship Id="rId11" Type="http://schemas.openxmlformats.org/officeDocument/2006/relationships/customXml" Target="../ink/ink32.xml"/><Relationship Id="rId32"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customXml" Target="../ink/ink36.xml"/><Relationship Id="rId23" Type="http://schemas.openxmlformats.org/officeDocument/2006/relationships/customXml" Target="../ink/ink41.xml"/><Relationship Id="rId28" Type="http://schemas.openxmlformats.org/officeDocument/2006/relationships/customXml" Target="../ink/ink42.xml"/><Relationship Id="rId10" Type="http://schemas.openxmlformats.org/officeDocument/2006/relationships/customXml" Target="../ink/ink31.xml"/><Relationship Id="rId19" Type="http://schemas.openxmlformats.org/officeDocument/2006/relationships/customXml" Target="../ink/ink40.xml"/><Relationship Id="rId31" Type="http://schemas.openxmlformats.org/officeDocument/2006/relationships/image" Target="../media/image26.png"/><Relationship Id="rId9" Type="http://schemas.openxmlformats.org/officeDocument/2006/relationships/customXml" Target="../ink/ink30.xml"/><Relationship Id="rId14" Type="http://schemas.openxmlformats.org/officeDocument/2006/relationships/customXml" Target="../ink/ink35.xml"/><Relationship Id="rId22" Type="http://schemas.openxmlformats.org/officeDocument/2006/relationships/image" Target="../media/image30.png"/><Relationship Id="rId27" Type="http://schemas.openxmlformats.org/officeDocument/2006/relationships/image" Target="../media/image27.png"/><Relationship Id="rId30" Type="http://schemas.openxmlformats.org/officeDocument/2006/relationships/customXml" Target="../ink/ink43.xml"/></Relationships>
</file>

<file path=ppt/slides/_rels/slide16.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customXml" Target="../ink/ink52.xml"/><Relationship Id="rId18" Type="http://schemas.openxmlformats.org/officeDocument/2006/relationships/customXml" Target="../ink/ink57.xml"/><Relationship Id="rId26" Type="http://schemas.openxmlformats.org/officeDocument/2006/relationships/image" Target="../media/image34.png"/><Relationship Id="rId3" Type="http://schemas.openxmlformats.org/officeDocument/2006/relationships/customXml" Target="../ink/ink44.xml"/><Relationship Id="rId21" Type="http://schemas.openxmlformats.org/officeDocument/2006/relationships/customXml" Target="../ink/ink59.xml"/><Relationship Id="rId7" Type="http://schemas.openxmlformats.org/officeDocument/2006/relationships/customXml" Target="../ink/ink46.xml"/><Relationship Id="rId12" Type="http://schemas.openxmlformats.org/officeDocument/2006/relationships/customXml" Target="../ink/ink51.xml"/><Relationship Id="rId17" Type="http://schemas.openxmlformats.org/officeDocument/2006/relationships/customXml" Target="../ink/ink56.xml"/><Relationship Id="rId25" Type="http://schemas.openxmlformats.org/officeDocument/2006/relationships/customXml" Target="../ink/ink61.xml"/><Relationship Id="rId2" Type="http://schemas.openxmlformats.org/officeDocument/2006/relationships/notesSlide" Target="../notesSlides/notesSlide14.xml"/><Relationship Id="rId16" Type="http://schemas.openxmlformats.org/officeDocument/2006/relationships/customXml" Target="../ink/ink55.xml"/><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45.xml"/><Relationship Id="rId11" Type="http://schemas.openxmlformats.org/officeDocument/2006/relationships/customXml" Target="../ink/ink50.xml"/><Relationship Id="rId24"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customXml" Target="../ink/ink54.xml"/><Relationship Id="rId23" Type="http://schemas.openxmlformats.org/officeDocument/2006/relationships/customXml" Target="../ink/ink60.xml"/><Relationship Id="rId28" Type="http://schemas.openxmlformats.org/officeDocument/2006/relationships/image" Target="../media/image36.png"/><Relationship Id="rId10" Type="http://schemas.openxmlformats.org/officeDocument/2006/relationships/customXml" Target="../ink/ink49.xml"/><Relationship Id="rId19" Type="http://schemas.openxmlformats.org/officeDocument/2006/relationships/customXml" Target="../ink/ink58.xml"/><Relationship Id="rId9" Type="http://schemas.openxmlformats.org/officeDocument/2006/relationships/customXml" Target="../ink/ink48.xml"/><Relationship Id="rId14" Type="http://schemas.openxmlformats.org/officeDocument/2006/relationships/customXml" Target="../ink/ink53.xml"/><Relationship Id="rId22" Type="http://schemas.openxmlformats.org/officeDocument/2006/relationships/image" Target="../media/image33.png"/><Relationship Id="rId27"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customXml" Target="../ink/ink70.xml"/><Relationship Id="rId3" Type="http://schemas.openxmlformats.org/officeDocument/2006/relationships/image" Target="../media/image37.png"/><Relationship Id="rId7" Type="http://schemas.openxmlformats.org/officeDocument/2006/relationships/customXml" Target="../ink/ink64.xml"/><Relationship Id="rId12" Type="http://schemas.openxmlformats.org/officeDocument/2006/relationships/customXml" Target="../ink/ink69.xml"/><Relationship Id="rId17" Type="http://schemas.openxmlformats.org/officeDocument/2006/relationships/customXml" Target="../ink/ink74.xml"/><Relationship Id="rId2" Type="http://schemas.openxmlformats.org/officeDocument/2006/relationships/notesSlide" Target="../notesSlides/notesSlide15.xml"/><Relationship Id="rId16" Type="http://schemas.openxmlformats.org/officeDocument/2006/relationships/customXml" Target="../ink/ink73.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customXml" Target="../ink/ink68.xml"/><Relationship Id="rId5" Type="http://schemas.openxmlformats.org/officeDocument/2006/relationships/image" Target="../media/image28.png"/><Relationship Id="rId15" Type="http://schemas.openxmlformats.org/officeDocument/2006/relationships/customXml" Target="../ink/ink72.xml"/><Relationship Id="rId10" Type="http://schemas.openxmlformats.org/officeDocument/2006/relationships/customXml" Target="../ink/ink67.xml"/><Relationship Id="rId4" Type="http://schemas.openxmlformats.org/officeDocument/2006/relationships/customXml" Target="../ink/ink62.xml"/><Relationship Id="rId9" Type="http://schemas.openxmlformats.org/officeDocument/2006/relationships/customXml" Target="../ink/ink66.xml"/><Relationship Id="rId14" Type="http://schemas.openxmlformats.org/officeDocument/2006/relationships/customXml" Target="../ink/ink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AD859-72D9-4C90-9AF2-513650220403}"/>
              </a:ext>
            </a:extLst>
          </p:cNvPr>
          <p:cNvSpPr>
            <a:spLocks noGrp="1"/>
          </p:cNvSpPr>
          <p:nvPr>
            <p:ph type="ctrTitle"/>
          </p:nvPr>
        </p:nvSpPr>
        <p:spPr>
          <a:xfrm>
            <a:off x="562329" y="3756611"/>
            <a:ext cx="5614993" cy="2599170"/>
          </a:xfrm>
        </p:spPr>
        <p:txBody>
          <a:bodyPr vert="horz" lIns="91440" tIns="45720" rIns="91440" bIns="45720" rtlCol="0" anchor="b">
            <a:noAutofit/>
          </a:bodyPr>
          <a:lstStyle/>
          <a:p>
            <a:pPr>
              <a:lnSpc>
                <a:spcPct val="90000"/>
              </a:lnSpc>
            </a:pPr>
            <a:r>
              <a:rPr lang="en-US" sz="2000" b="1"/>
              <a:t>Harsha Simhadri</a:t>
            </a:r>
            <a:r>
              <a:rPr lang="en-US" sz="2000" b="1" baseline="30000"/>
              <a:t>*</a:t>
            </a:r>
            <a:r>
              <a:rPr lang="en-US" sz="2000" b="1"/>
              <a:t> (Organizer for Track T1/T2), </a:t>
            </a:r>
            <a:br>
              <a:rPr lang="en-US" sz="2000" b="1"/>
            </a:br>
            <a:r>
              <a:rPr lang="en-US" sz="2000" b="1"/>
              <a:t>George Williams</a:t>
            </a:r>
            <a:r>
              <a:rPr lang="en-US" sz="2000" b="1" baseline="30000"/>
              <a:t>§</a:t>
            </a:r>
            <a:r>
              <a:rPr lang="en-US" sz="2000" b="1"/>
              <a:t> (Organizer for Track T3), </a:t>
            </a:r>
            <a:br>
              <a:rPr lang="en-US" sz="2000" b="1"/>
            </a:br>
            <a:r>
              <a:rPr lang="en-US" sz="2000" b="1"/>
              <a:t>Martin Aumüller</a:t>
            </a:r>
            <a:r>
              <a:rPr lang="en-US" sz="2000" b="1" baseline="30000"/>
              <a:t>¤</a:t>
            </a:r>
            <a:r>
              <a:rPr lang="en-US" sz="2000" b="1"/>
              <a:t>, Matthijs Douze</a:t>
            </a:r>
            <a:r>
              <a:rPr lang="en-US" sz="2000" b="1" baseline="30000"/>
              <a:t>†</a:t>
            </a:r>
            <a:r>
              <a:rPr lang="en-US" sz="2000" b="1"/>
              <a:t>, Ravishankar Krishnaswamy</a:t>
            </a:r>
            <a:r>
              <a:rPr lang="en-US" sz="2000" b="1" baseline="30000"/>
              <a:t> *+</a:t>
            </a:r>
            <a:r>
              <a:rPr lang="en-US" sz="2000" b="1"/>
              <a:t>, Artem Babenko</a:t>
            </a:r>
            <a:r>
              <a:rPr lang="en-US" sz="2000" b="1" baseline="30000"/>
              <a:t>‡</a:t>
            </a:r>
            <a:r>
              <a:rPr lang="en-US" sz="2000" b="1"/>
              <a:t>, Dmitry Baranchuk</a:t>
            </a:r>
            <a:r>
              <a:rPr lang="en-US" sz="2000" b="1" baseline="30000"/>
              <a:t>‡</a:t>
            </a:r>
            <a:r>
              <a:rPr lang="en-US" sz="2000" b="1"/>
              <a:t>, Qi Chen</a:t>
            </a:r>
            <a:r>
              <a:rPr lang="en-US" sz="2000" b="1" baseline="30000"/>
              <a:t>*</a:t>
            </a:r>
            <a:r>
              <a:rPr lang="en-US" sz="2000" b="1"/>
              <a:t>, Lucas Hosseini</a:t>
            </a:r>
            <a:r>
              <a:rPr lang="en-US" sz="2000" b="1" baseline="30000"/>
              <a:t>†</a:t>
            </a:r>
            <a:r>
              <a:rPr lang="en-US" sz="2000" b="1"/>
              <a:t>, Gopal Srinivasa</a:t>
            </a:r>
            <a:r>
              <a:rPr lang="en-US" sz="2000" b="1" baseline="30000"/>
              <a:t>*</a:t>
            </a:r>
            <a:r>
              <a:rPr lang="en-US" sz="2000" b="1"/>
              <a:t>, Suhas Jayaram Subramanya</a:t>
            </a:r>
            <a:r>
              <a:rPr lang="en-US" sz="2000" b="1" baseline="30000"/>
              <a:t>#</a:t>
            </a:r>
            <a:r>
              <a:rPr lang="en-US" sz="2000" b="1"/>
              <a:t>, Jingdong Wang</a:t>
            </a:r>
            <a:r>
              <a:rPr lang="en-US" sz="2000" b="1" baseline="30000"/>
              <a:t>^</a:t>
            </a:r>
            <a:br>
              <a:rPr lang="en-US" sz="2000" b="1"/>
            </a:br>
            <a:br>
              <a:rPr lang="en-US" sz="2000" b="1"/>
            </a:br>
            <a:r>
              <a:rPr lang="en-US" sz="1200"/>
              <a:t>*Microsoft Research, </a:t>
            </a:r>
            <a:r>
              <a:rPr lang="en-US" sz="1200" baseline="30000"/>
              <a:t>§</a:t>
            </a:r>
            <a:r>
              <a:rPr lang="en-US" sz="1200"/>
              <a:t>GSI Technology, ¤IT University of Copenhagen, †Meta AI Research, ‡Yandex Labs, </a:t>
            </a:r>
            <a:r>
              <a:rPr lang="en-US" sz="1200" b="1" baseline="30000"/>
              <a:t>#</a:t>
            </a:r>
            <a:r>
              <a:rPr lang="en-US" sz="1200"/>
              <a:t>Carnegie Mellon University, </a:t>
            </a:r>
            <a:r>
              <a:rPr lang="en-US" sz="1200" baseline="30000"/>
              <a:t>+</a:t>
            </a:r>
            <a:r>
              <a:rPr lang="en-US" sz="1200"/>
              <a:t>IIT Madras, ^Baidu</a:t>
            </a:r>
            <a:endParaRPr lang="en-US" sz="2000" b="1"/>
          </a:p>
        </p:txBody>
      </p:sp>
      <p:sp>
        <p:nvSpPr>
          <p:cNvPr id="3" name="Subtitle 2">
            <a:extLst>
              <a:ext uri="{FF2B5EF4-FFF2-40B4-BE49-F238E27FC236}">
                <a16:creationId xmlns:a16="http://schemas.microsoft.com/office/drawing/2014/main" id="{3DCF69C4-08CA-49EF-A5A4-84AB8B1F1367}"/>
              </a:ext>
            </a:extLst>
          </p:cNvPr>
          <p:cNvSpPr>
            <a:spLocks noGrp="1"/>
          </p:cNvSpPr>
          <p:nvPr>
            <p:ph type="subTitle" idx="1"/>
          </p:nvPr>
        </p:nvSpPr>
        <p:spPr>
          <a:xfrm>
            <a:off x="481006" y="3026812"/>
            <a:ext cx="5430655" cy="548164"/>
          </a:xfrm>
        </p:spPr>
        <p:txBody>
          <a:bodyPr vert="horz" lIns="91440" tIns="45720" rIns="91440" bIns="45720" rtlCol="0" anchor="t">
            <a:normAutofit/>
          </a:bodyPr>
          <a:lstStyle/>
          <a:p>
            <a:r>
              <a:rPr lang="en-US" b="1">
                <a:solidFill>
                  <a:schemeClr val="accent2">
                    <a:lumMod val="75000"/>
                  </a:schemeClr>
                </a:solidFill>
                <a:hlinkClick r:id="rId3">
                  <a:extLst>
                    <a:ext uri="{A12FA001-AC4F-418D-AE19-62706E023703}">
                      <ahyp:hlinkClr xmlns:ahyp="http://schemas.microsoft.com/office/drawing/2018/hyperlinkcolor" val="tx"/>
                    </a:ext>
                  </a:extLst>
                </a:hlinkClick>
              </a:rPr>
              <a:t>https://big-ann-benchmarks.com/</a:t>
            </a:r>
            <a:endParaRPr lang="en-US" b="1">
              <a:solidFill>
                <a:schemeClr val="accent2">
                  <a:lumMod val="75000"/>
                </a:schemeClr>
              </a:solidFill>
            </a:endParaRPr>
          </a:p>
        </p:txBody>
      </p:sp>
      <p:pic>
        <p:nvPicPr>
          <p:cNvPr id="15" name="Picture 3">
            <a:extLst>
              <a:ext uri="{FF2B5EF4-FFF2-40B4-BE49-F238E27FC236}">
                <a16:creationId xmlns:a16="http://schemas.microsoft.com/office/drawing/2014/main" id="{B27B4B54-29E8-400D-833A-843AA0F902F8}"/>
              </a:ext>
            </a:extLst>
          </p:cNvPr>
          <p:cNvPicPr>
            <a:picLocks noChangeAspect="1"/>
          </p:cNvPicPr>
          <p:nvPr/>
        </p:nvPicPr>
        <p:blipFill rotWithShape="1">
          <a:blip r:embed="rId4">
            <a:alphaModFix/>
          </a:blip>
          <a:srcRect r="9000" b="2"/>
          <a:stretch/>
        </p:blipFill>
        <p:spPr>
          <a:xfrm>
            <a:off x="6280340" y="489856"/>
            <a:ext cx="5349331" cy="5878282"/>
          </a:xfrm>
          <a:prstGeom prst="rect">
            <a:avLst/>
          </a:prstGeom>
        </p:spPr>
      </p:pic>
      <p:cxnSp>
        <p:nvCxnSpPr>
          <p:cNvPr id="44" name="Straight Connector 34">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36">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896F7ED7-A42F-4B14-A30D-DE4EBDCE0AF9}"/>
              </a:ext>
            </a:extLst>
          </p:cNvPr>
          <p:cNvSpPr txBox="1">
            <a:spLocks/>
          </p:cNvSpPr>
          <p:nvPr/>
        </p:nvSpPr>
        <p:spPr>
          <a:xfrm>
            <a:off x="481006" y="546628"/>
            <a:ext cx="5934702" cy="273639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pPr>
              <a:lnSpc>
                <a:spcPct val="90000"/>
              </a:lnSpc>
              <a:spcAft>
                <a:spcPts val="600"/>
              </a:spcAft>
            </a:pPr>
            <a:r>
              <a:rPr lang="en-US" sz="4400" b="1">
                <a:solidFill>
                  <a:schemeClr val="accent3"/>
                </a:solidFill>
                <a:latin typeface="Helvetica Neue"/>
              </a:rPr>
              <a:t>Billion-Scale Approximate Nearest Neighbor Search Challenge</a:t>
            </a:r>
            <a:endParaRPr lang="en-US" sz="4400" b="1">
              <a:solidFill>
                <a:schemeClr val="accent3"/>
              </a:solidFill>
            </a:endParaRPr>
          </a:p>
        </p:txBody>
      </p:sp>
      <p:sp>
        <p:nvSpPr>
          <p:cNvPr id="4" name="TextBox 3">
            <a:extLst>
              <a:ext uri="{FF2B5EF4-FFF2-40B4-BE49-F238E27FC236}">
                <a16:creationId xmlns:a16="http://schemas.microsoft.com/office/drawing/2014/main" id="{E4F93A61-39BD-41DE-907E-91AB2CF7BEA7}"/>
              </a:ext>
            </a:extLst>
          </p:cNvPr>
          <p:cNvSpPr txBox="1"/>
          <p:nvPr/>
        </p:nvSpPr>
        <p:spPr>
          <a:xfrm>
            <a:off x="562329" y="6424910"/>
            <a:ext cx="10941200" cy="646331"/>
          </a:xfrm>
          <a:prstGeom prst="rect">
            <a:avLst/>
          </a:prstGeom>
          <a:noFill/>
        </p:spPr>
        <p:txBody>
          <a:bodyPr wrap="none" rtlCol="0">
            <a:spAutoFit/>
          </a:bodyPr>
          <a:lstStyle/>
          <a:p>
            <a:r>
              <a:rPr lang="en-US"/>
              <a:t>[</a:t>
            </a:r>
            <a:r>
              <a:rPr lang="en-US">
                <a:solidFill>
                  <a:schemeClr val="accent2">
                    <a:lumMod val="75000"/>
                  </a:schemeClr>
                </a:solidFill>
              </a:rPr>
              <a:t>Thanks to Microsoft Research for generous support including Azure credits for participants and organizers]</a:t>
            </a:r>
          </a:p>
          <a:p>
            <a:endParaRPr lang="en-US"/>
          </a:p>
        </p:txBody>
      </p:sp>
      <p:sp>
        <p:nvSpPr>
          <p:cNvPr id="5" name="TextBox 4">
            <a:extLst>
              <a:ext uri="{FF2B5EF4-FFF2-40B4-BE49-F238E27FC236}">
                <a16:creationId xmlns:a16="http://schemas.microsoft.com/office/drawing/2014/main" id="{61D773FA-94F9-4080-9684-5A551CE783FE}"/>
              </a:ext>
            </a:extLst>
          </p:cNvPr>
          <p:cNvSpPr txBox="1"/>
          <p:nvPr/>
        </p:nvSpPr>
        <p:spPr>
          <a:xfrm>
            <a:off x="7195609" y="5698066"/>
            <a:ext cx="3759200" cy="584775"/>
          </a:xfrm>
          <a:prstGeom prst="rect">
            <a:avLst/>
          </a:prstGeom>
          <a:solidFill>
            <a:srgbClr val="92D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Start: 12:00 (GMT)</a:t>
            </a:r>
            <a:endParaRPr lang="en-US"/>
          </a:p>
        </p:txBody>
      </p:sp>
    </p:spTree>
    <p:extLst>
      <p:ext uri="{BB962C8B-B14F-4D97-AF65-F5344CB8AC3E}">
        <p14:creationId xmlns:p14="http://schemas.microsoft.com/office/powerpoint/2010/main" val="496439478"/>
      </p:ext>
    </p:extLst>
  </p:cSld>
  <p:clrMapOvr>
    <a:masterClrMapping/>
  </p:clrMapOvr>
  <mc:AlternateContent xmlns:mc="http://schemas.openxmlformats.org/markup-compatibility/2006" xmlns:p14="http://schemas.microsoft.com/office/powerpoint/2010/main">
    <mc:Choice Requires="p14">
      <p:transition spd="slow" p14:dur="2000" advTm="47471"/>
    </mc:Choice>
    <mc:Fallback xmlns="">
      <p:transition spd="slow" advTm="474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10" name="Content Placeholder 8">
            <a:extLst>
              <a:ext uri="{FF2B5EF4-FFF2-40B4-BE49-F238E27FC236}">
                <a16:creationId xmlns:a16="http://schemas.microsoft.com/office/drawing/2014/main" id="{D2979C6C-E792-4045-85A1-0AC1E464F24F}"/>
              </a:ext>
            </a:extLst>
          </p:cNvPr>
          <p:cNvSpPr>
            <a:spLocks noGrp="1"/>
          </p:cNvSpPr>
          <p:nvPr>
            <p:ph idx="1"/>
          </p:nvPr>
        </p:nvSpPr>
        <p:spPr>
          <a:xfrm>
            <a:off x="482600" y="1397322"/>
            <a:ext cx="4808308" cy="4896608"/>
          </a:xfrm>
        </p:spPr>
        <p:txBody>
          <a:bodyPr>
            <a:normAutofit/>
          </a:bodyPr>
          <a:lstStyle/>
          <a:p>
            <a:pPr marL="342900" indent="-342900">
              <a:buFont typeface="Arial" panose="020B0604020202020204" pitchFamily="34" charset="0"/>
              <a:buChar char="•"/>
            </a:pPr>
            <a:r>
              <a:rPr lang="en-US"/>
              <a:t>Commercially available HW</a:t>
            </a:r>
          </a:p>
          <a:p>
            <a:pPr marL="342900" indent="-342900">
              <a:buFont typeface="Arial" panose="020B0604020202020204" pitchFamily="34" charset="0"/>
              <a:buChar char="•"/>
            </a:pPr>
            <a:r>
              <a:rPr lang="en-US"/>
              <a:t>MSRP ( invoice/PO )</a:t>
            </a:r>
          </a:p>
          <a:p>
            <a:endParaRPr lang="en-US"/>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412" y="1397322"/>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6159153" y="2978471"/>
            <a:ext cx="2774763" cy="646331"/>
          </a:xfrm>
          <a:prstGeom prst="rect">
            <a:avLst/>
          </a:prstGeom>
          <a:noFill/>
        </p:spPr>
        <p:txBody>
          <a:bodyPr wrap="square" rtlCol="0">
            <a:spAutoFit/>
          </a:bodyPr>
          <a:lstStyle/>
          <a:p>
            <a:r>
              <a:rPr lang="en-US"/>
              <a:t>Nvidia V100 GPU - </a:t>
            </a:r>
            <a:r>
              <a:rPr lang="en-US" b="1">
                <a:solidFill>
                  <a:srgbClr val="FF0000"/>
                </a:solidFill>
              </a:rPr>
              <a:t>$9,899 </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327755" y="2584880"/>
            <a:ext cx="2015067" cy="646331"/>
          </a:xfrm>
          <a:prstGeom prst="rect">
            <a:avLst/>
          </a:prstGeom>
          <a:noFill/>
        </p:spPr>
        <p:txBody>
          <a:bodyPr wrap="square" lIns="91440" tIns="45720" rIns="91440" bIns="45720" rtlCol="0" anchor="t">
            <a:spAutoFit/>
          </a:bodyPr>
          <a:lstStyle/>
          <a:p>
            <a:r>
              <a:rPr lang="en-US" dirty="0"/>
              <a:t>Intel Optane SSD</a:t>
            </a:r>
          </a:p>
          <a:p>
            <a:r>
              <a:rPr lang="en-US" b="1" dirty="0">
                <a:solidFill>
                  <a:srgbClr val="FF0000"/>
                </a:solidFill>
              </a:rPr>
              <a:t>(x16) $7200</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348" y="3272254"/>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4080933" y="5572125"/>
            <a:ext cx="2015067" cy="646331"/>
          </a:xfrm>
          <a:prstGeom prst="rect">
            <a:avLst/>
          </a:prstGeom>
          <a:noFill/>
        </p:spPr>
        <p:txBody>
          <a:bodyPr wrap="square" rtlCol="0">
            <a:spAutoFit/>
          </a:bodyPr>
          <a:lstStyle/>
          <a:p>
            <a:r>
              <a:rPr lang="en-US"/>
              <a:t>Nvidia DGX A100</a:t>
            </a:r>
          </a:p>
          <a:p>
            <a:r>
              <a:rPr lang="en-US" b="1">
                <a:solidFill>
                  <a:srgbClr val="FF0000"/>
                </a:solidFill>
              </a:rPr>
              <a:t>$150K</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786" y="3855685"/>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9797222" y="5503486"/>
            <a:ext cx="2015067" cy="646331"/>
          </a:xfrm>
          <a:prstGeom prst="rect">
            <a:avLst/>
          </a:prstGeom>
          <a:noFill/>
        </p:spPr>
        <p:txBody>
          <a:bodyPr wrap="square" rtlCol="0">
            <a:spAutoFit/>
          </a:bodyPr>
          <a:lstStyle/>
          <a:p>
            <a:r>
              <a:rPr lang="en-US"/>
              <a:t>Dell PowerEdge </a:t>
            </a:r>
          </a:p>
          <a:p>
            <a:r>
              <a:rPr lang="en-US" b="1">
                <a:solidFill>
                  <a:srgbClr val="FF0000"/>
                </a:solidFill>
              </a:rPr>
              <a:t>$10,817</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094" y="3714101"/>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7112412" y="4824711"/>
            <a:ext cx="2015067" cy="646331"/>
          </a:xfrm>
          <a:prstGeom prst="rect">
            <a:avLst/>
          </a:prstGeom>
          <a:noFill/>
        </p:spPr>
        <p:txBody>
          <a:bodyPr wrap="square" rtlCol="0">
            <a:spAutoFit/>
          </a:bodyPr>
          <a:lstStyle/>
          <a:p>
            <a:r>
              <a:rPr lang="en-US"/>
              <a:t>GSI Leda-E APU</a:t>
            </a:r>
          </a:p>
          <a:p>
            <a:r>
              <a:rPr lang="en-US" b="1">
                <a:solidFill>
                  <a:srgbClr val="FF0000"/>
                </a:solidFill>
              </a:rPr>
              <a:t>$9,995</a:t>
            </a:r>
          </a:p>
        </p:txBody>
      </p:sp>
      <p:sp>
        <p:nvSpPr>
          <p:cNvPr id="3" name="TextBox 2">
            <a:extLst>
              <a:ext uri="{FF2B5EF4-FFF2-40B4-BE49-F238E27FC236}">
                <a16:creationId xmlns:a16="http://schemas.microsoft.com/office/drawing/2014/main" id="{8CBB7B6A-B1D9-3C4D-B3B4-E7BB453F0332}"/>
              </a:ext>
            </a:extLst>
          </p:cNvPr>
          <p:cNvSpPr txBox="1"/>
          <p:nvPr/>
        </p:nvSpPr>
        <p:spPr>
          <a:xfrm>
            <a:off x="5703562" y="305068"/>
            <a:ext cx="3804180" cy="6247864"/>
          </a:xfrm>
          <a:prstGeom prst="rect">
            <a:avLst/>
          </a:prstGeom>
          <a:noFill/>
        </p:spPr>
        <p:txBody>
          <a:bodyPr wrap="square" rtlCol="0">
            <a:spAutoFit/>
          </a:bodyPr>
          <a:lstStyle/>
          <a:p>
            <a:r>
              <a:rPr lang="en-US" sz="40000" b="1">
                <a:solidFill>
                  <a:srgbClr val="FF0000"/>
                </a:solidFill>
              </a:rPr>
              <a:t>X</a:t>
            </a:r>
          </a:p>
        </p:txBody>
      </p:sp>
      <p:pic>
        <p:nvPicPr>
          <p:cNvPr id="4" name="Picture 8" descr="A picture containing text, electronics, case&#10;&#10;Description automatically generated">
            <a:extLst>
              <a:ext uri="{FF2B5EF4-FFF2-40B4-BE49-F238E27FC236}">
                <a16:creationId xmlns:a16="http://schemas.microsoft.com/office/drawing/2014/main" id="{4F78C38F-CA6A-458E-9959-306BA0B5CBB3}"/>
              </a:ext>
            </a:extLst>
          </p:cNvPr>
          <p:cNvPicPr>
            <a:picLocks noChangeAspect="1"/>
          </p:cNvPicPr>
          <p:nvPr/>
        </p:nvPicPr>
        <p:blipFill>
          <a:blip r:embed="rId7"/>
          <a:stretch>
            <a:fillRect/>
          </a:stretch>
        </p:blipFill>
        <p:spPr>
          <a:xfrm>
            <a:off x="8967695" y="1182914"/>
            <a:ext cx="2743200" cy="1399349"/>
          </a:xfrm>
          <a:prstGeom prst="rect">
            <a:avLst/>
          </a:prstGeom>
        </p:spPr>
      </p:pic>
    </p:spTree>
    <p:extLst>
      <p:ext uri="{BB962C8B-B14F-4D97-AF65-F5344CB8AC3E}">
        <p14:creationId xmlns:p14="http://schemas.microsoft.com/office/powerpoint/2010/main" val="302597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3" name="Content Placeholder 8">
            <a:extLst>
              <a:ext uri="{FF2B5EF4-FFF2-40B4-BE49-F238E27FC236}">
                <a16:creationId xmlns:a16="http://schemas.microsoft.com/office/drawing/2014/main" id="{BA5DE0BC-59D4-4575-A35B-1D7B6D89AF88}"/>
              </a:ext>
            </a:extLst>
          </p:cNvPr>
          <p:cNvSpPr txBox="1">
            <a:spLocks/>
          </p:cNvSpPr>
          <p:nvPr/>
        </p:nvSpPr>
        <p:spPr>
          <a:xfrm>
            <a:off x="7884349" y="1285391"/>
            <a:ext cx="4395377" cy="489660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pPr marL="342900" indent="-342900">
              <a:buFont typeface="Arial,Sans-Serif"/>
              <a:buChar char="•"/>
            </a:pPr>
            <a:r>
              <a:rPr lang="en-US"/>
              <a:t>"system cost" for apples-to-apples comparison and ranking</a:t>
            </a:r>
            <a:endParaRPr lang="en-US">
              <a:ea typeface="+mn-lt"/>
              <a:cs typeface="+mn-lt"/>
            </a:endParaRPr>
          </a:p>
          <a:p>
            <a:pPr marL="342900" indent="-342900">
              <a:buFont typeface="Arial,Sans-Serif"/>
              <a:buChar char="•"/>
            </a:pPr>
            <a:r>
              <a:rPr lang="en-US">
                <a:ea typeface="+mn-lt"/>
                <a:cs typeface="+mn-lt"/>
              </a:rPr>
              <a:t>Total Cost = Capex + </a:t>
            </a:r>
            <a:r>
              <a:rPr lang="en-US" err="1">
                <a:ea typeface="+mn-lt"/>
                <a:cs typeface="+mn-lt"/>
              </a:rPr>
              <a:t>Opex</a:t>
            </a:r>
            <a:endParaRPr lang="en-US">
              <a:ea typeface="+mn-lt"/>
              <a:cs typeface="+mn-lt"/>
            </a:endParaRPr>
          </a:p>
          <a:p>
            <a:pPr marL="342900" indent="-342900">
              <a:buFont typeface="Arial,Sans-Serif"/>
              <a:buChar char="•"/>
            </a:pPr>
            <a:r>
              <a:rPr lang="en-US">
                <a:ea typeface="+mn-lt"/>
                <a:cs typeface="+mn-lt"/>
              </a:rPr>
              <a:t>Add more systems to achieve 100,000 QPS (Capex)</a:t>
            </a:r>
            <a:endParaRPr lang="en-US"/>
          </a:p>
          <a:p>
            <a:pPr marL="342900" indent="-342900">
              <a:buFont typeface="Arial,Sans-Serif"/>
              <a:buChar char="•"/>
            </a:pPr>
            <a:r>
              <a:rPr lang="en-US" dirty="0">
                <a:ea typeface="+mn-lt"/>
                <a:cs typeface="+mn-lt"/>
              </a:rPr>
              <a:t>Estimate cost to power them for 4 years (</a:t>
            </a:r>
            <a:r>
              <a:rPr lang="en-US" dirty="0" err="1">
                <a:ea typeface="+mn-lt"/>
                <a:cs typeface="+mn-lt"/>
              </a:rPr>
              <a:t>Opex</a:t>
            </a:r>
            <a:r>
              <a:rPr lang="en-US" dirty="0">
                <a:ea typeface="+mn-lt"/>
                <a:cs typeface="+mn-lt"/>
              </a:rPr>
              <a:t>)</a:t>
            </a:r>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pic>
        <p:nvPicPr>
          <p:cNvPr id="5" name="Picture 5" descr="Table&#10;&#10;Description automatically generated">
            <a:extLst>
              <a:ext uri="{FF2B5EF4-FFF2-40B4-BE49-F238E27FC236}">
                <a16:creationId xmlns:a16="http://schemas.microsoft.com/office/drawing/2014/main" id="{24099C5B-927A-47CF-939A-258461EC78C8}"/>
              </a:ext>
            </a:extLst>
          </p:cNvPr>
          <p:cNvPicPr>
            <a:picLocks noChangeAspect="1"/>
          </p:cNvPicPr>
          <p:nvPr/>
        </p:nvPicPr>
        <p:blipFill>
          <a:blip r:embed="rId3"/>
          <a:stretch>
            <a:fillRect/>
          </a:stretch>
        </p:blipFill>
        <p:spPr>
          <a:xfrm>
            <a:off x="391633" y="2004576"/>
            <a:ext cx="7306339" cy="31501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65253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5D46E1-24E6-4679-9BC1-B455B30DF6A7}"/>
              </a:ext>
            </a:extLst>
          </p:cNvPr>
          <p:cNvSpPr/>
          <p:nvPr/>
        </p:nvSpPr>
        <p:spPr>
          <a:xfrm>
            <a:off x="831994" y="2015283"/>
            <a:ext cx="10285450" cy="33760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pic>
        <p:nvPicPr>
          <p:cNvPr id="3" name="Picture 4" descr="Table&#10;&#10;Description automatically generated">
            <a:extLst>
              <a:ext uri="{FF2B5EF4-FFF2-40B4-BE49-F238E27FC236}">
                <a16:creationId xmlns:a16="http://schemas.microsoft.com/office/drawing/2014/main" id="{F4A8CE6F-F73D-446C-BBB9-9D512724414C}"/>
              </a:ext>
            </a:extLst>
          </p:cNvPr>
          <p:cNvPicPr>
            <a:picLocks noChangeAspect="1"/>
          </p:cNvPicPr>
          <p:nvPr/>
        </p:nvPicPr>
        <p:blipFill>
          <a:blip r:embed="rId3"/>
          <a:stretch>
            <a:fillRect/>
          </a:stretch>
        </p:blipFill>
        <p:spPr>
          <a:xfrm>
            <a:off x="945278" y="2088534"/>
            <a:ext cx="5492376" cy="3300990"/>
          </a:xfrm>
          <a:prstGeom prst="rect">
            <a:avLst/>
          </a:prstGeom>
        </p:spPr>
      </p:pic>
      <p:pic>
        <p:nvPicPr>
          <p:cNvPr id="8" name="Picture 8" descr="Table&#10;&#10;Description automatically generated">
            <a:extLst>
              <a:ext uri="{FF2B5EF4-FFF2-40B4-BE49-F238E27FC236}">
                <a16:creationId xmlns:a16="http://schemas.microsoft.com/office/drawing/2014/main" id="{2D0D3B18-621D-453D-B6B2-B680B0272C88}"/>
              </a:ext>
            </a:extLst>
          </p:cNvPr>
          <p:cNvPicPr>
            <a:picLocks noChangeAspect="1"/>
          </p:cNvPicPr>
          <p:nvPr/>
        </p:nvPicPr>
        <p:blipFill>
          <a:blip r:embed="rId4"/>
          <a:stretch>
            <a:fillRect/>
          </a:stretch>
        </p:blipFill>
        <p:spPr>
          <a:xfrm>
            <a:off x="5404223" y="2095474"/>
            <a:ext cx="5701552" cy="328710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FA0586F8-4911-442D-A62F-F6B58BB089ED}"/>
                  </a:ext>
                </a:extLst>
              </p14:cNvPr>
              <p14:cNvContentPartPr/>
              <p14:nvPr/>
            </p14:nvContentPartPr>
            <p14:xfrm>
              <a:off x="8268654" y="1988856"/>
              <a:ext cx="942975" cy="3571875"/>
            </p14:xfrm>
          </p:contentPart>
        </mc:Choice>
        <mc:Fallback>
          <p:pic>
            <p:nvPicPr>
              <p:cNvPr id="10" name="Ink 9">
                <a:extLst>
                  <a:ext uri="{FF2B5EF4-FFF2-40B4-BE49-F238E27FC236}">
                    <a16:creationId xmlns:a16="http://schemas.microsoft.com/office/drawing/2014/main" id="{FA0586F8-4911-442D-A62F-F6B58BB089ED}"/>
                  </a:ext>
                </a:extLst>
              </p:cNvPr>
              <p:cNvPicPr/>
              <p:nvPr/>
            </p:nvPicPr>
            <p:blipFill>
              <a:blip r:embed="rId6"/>
              <a:stretch>
                <a:fillRect/>
              </a:stretch>
            </p:blipFill>
            <p:spPr>
              <a:xfrm>
                <a:off x="8250991" y="1970844"/>
                <a:ext cx="978661" cy="3607540"/>
              </a:xfrm>
              <a:prstGeom prst="rect">
                <a:avLst/>
              </a:prstGeom>
            </p:spPr>
          </p:pic>
        </mc:Fallback>
      </mc:AlternateContent>
    </p:spTree>
    <p:extLst>
      <p:ext uri="{BB962C8B-B14F-4D97-AF65-F5344CB8AC3E}">
        <p14:creationId xmlns:p14="http://schemas.microsoft.com/office/powerpoint/2010/main" val="157201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F63F14-73DB-4802-9ED3-BA6EE60741FA}"/>
              </a:ext>
            </a:extLst>
          </p:cNvPr>
          <p:cNvSpPr/>
          <p:nvPr/>
        </p:nvSpPr>
        <p:spPr>
          <a:xfrm>
            <a:off x="939073" y="2024247"/>
            <a:ext cx="9559308" cy="34951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Recall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p:pic>
        <p:nvPicPr>
          <p:cNvPr id="15" name="Picture 15" descr="Table&#10;&#10;Description automatically generated">
            <a:extLst>
              <a:ext uri="{FF2B5EF4-FFF2-40B4-BE49-F238E27FC236}">
                <a16:creationId xmlns:a16="http://schemas.microsoft.com/office/drawing/2014/main" id="{9710A0FD-A0CD-4DF8-87A2-23717C3A05D2}"/>
              </a:ext>
            </a:extLst>
          </p:cNvPr>
          <p:cNvPicPr>
            <a:picLocks noChangeAspect="1"/>
          </p:cNvPicPr>
          <p:nvPr/>
        </p:nvPicPr>
        <p:blipFill>
          <a:blip r:embed="rId6"/>
          <a:stretch>
            <a:fillRect/>
          </a:stretch>
        </p:blipFill>
        <p:spPr>
          <a:xfrm>
            <a:off x="944578" y="2028209"/>
            <a:ext cx="6500387" cy="3457956"/>
          </a:xfrm>
          <a:prstGeom prst="rect">
            <a:avLst/>
          </a:prstGeom>
        </p:spPr>
      </p:pic>
      <p:pic>
        <p:nvPicPr>
          <p:cNvPr id="16" name="Picture 16" descr="Table, calendar&#10;&#10;Description automatically generated">
            <a:extLst>
              <a:ext uri="{FF2B5EF4-FFF2-40B4-BE49-F238E27FC236}">
                <a16:creationId xmlns:a16="http://schemas.microsoft.com/office/drawing/2014/main" id="{2822F86A-A343-42B5-9464-D0555D3893D6}"/>
              </a:ext>
            </a:extLst>
          </p:cNvPr>
          <p:cNvPicPr>
            <a:picLocks noChangeAspect="1"/>
          </p:cNvPicPr>
          <p:nvPr/>
        </p:nvPicPr>
        <p:blipFill>
          <a:blip r:embed="rId7"/>
          <a:stretch>
            <a:fillRect/>
          </a:stretch>
        </p:blipFill>
        <p:spPr>
          <a:xfrm>
            <a:off x="7447984" y="2048584"/>
            <a:ext cx="3044982" cy="342475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31A5188-BBCA-40FD-8398-54D4EA114525}"/>
                  </a:ext>
                </a:extLst>
              </p14:cNvPr>
              <p14:cNvContentPartPr/>
              <p14:nvPr/>
            </p14:nvContentPartPr>
            <p14:xfrm>
              <a:off x="5587624" y="1421484"/>
              <a:ext cx="57149" cy="752474"/>
            </p14:xfrm>
          </p:contentPart>
        </mc:Choice>
        <mc:Fallback xmlns="">
          <p:pic>
            <p:nvPicPr>
              <p:cNvPr id="10" name="Ink 9">
                <a:extLst>
                  <a:ext uri="{FF2B5EF4-FFF2-40B4-BE49-F238E27FC236}">
                    <a16:creationId xmlns:a16="http://schemas.microsoft.com/office/drawing/2014/main" id="{231A5188-BBCA-40FD-8398-54D4EA114525}"/>
                  </a:ext>
                </a:extLst>
              </p:cNvPr>
              <p:cNvPicPr/>
              <p:nvPr/>
            </p:nvPicPr>
            <p:blipFill>
              <a:blip r:embed="rId11"/>
              <a:stretch>
                <a:fillRect/>
              </a:stretch>
            </p:blipFill>
            <p:spPr>
              <a:xfrm>
                <a:off x="5568446" y="1403525"/>
                <a:ext cx="95120" cy="78803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D48D0803-1A80-4185-9E20-56B14AE3D048}"/>
                  </a:ext>
                </a:extLst>
              </p14:cNvPr>
              <p14:cNvContentPartPr/>
              <p14:nvPr/>
            </p14:nvContentPartPr>
            <p14:xfrm>
              <a:off x="5499625" y="5513150"/>
              <a:ext cx="114299" cy="866775"/>
            </p14:xfrm>
          </p:contentPart>
        </mc:Choice>
        <mc:Fallback xmlns="">
          <p:pic>
            <p:nvPicPr>
              <p:cNvPr id="12" name="Ink 11">
                <a:extLst>
                  <a:ext uri="{FF2B5EF4-FFF2-40B4-BE49-F238E27FC236}">
                    <a16:creationId xmlns:a16="http://schemas.microsoft.com/office/drawing/2014/main" id="{D48D0803-1A80-4185-9E20-56B14AE3D048}"/>
                  </a:ext>
                </a:extLst>
              </p:cNvPr>
              <p:cNvPicPr/>
              <p:nvPr/>
            </p:nvPicPr>
            <p:blipFill>
              <a:blip r:embed="rId15"/>
              <a:stretch>
                <a:fillRect/>
              </a:stretch>
            </p:blipFill>
            <p:spPr>
              <a:xfrm>
                <a:off x="5481425" y="5495182"/>
                <a:ext cx="150336" cy="90235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00046006-FEAB-4C14-9D3D-3158DDD92348}"/>
                  </a:ext>
                </a:extLst>
              </p14:cNvPr>
              <p14:cNvContentPartPr/>
              <p14:nvPr/>
            </p14:nvContentPartPr>
            <p14:xfrm>
              <a:off x="5319465" y="1861497"/>
              <a:ext cx="590550" cy="342900"/>
            </p14:xfrm>
          </p:contentPart>
        </mc:Choice>
        <mc:Fallback xmlns="">
          <p:pic>
            <p:nvPicPr>
              <p:cNvPr id="9" name="Ink 8">
                <a:extLst>
                  <a:ext uri="{FF2B5EF4-FFF2-40B4-BE49-F238E27FC236}">
                    <a16:creationId xmlns:a16="http://schemas.microsoft.com/office/drawing/2014/main" id="{00046006-FEAB-4C14-9D3D-3158DDD92348}"/>
                  </a:ext>
                </a:extLst>
              </p:cNvPr>
              <p:cNvPicPr/>
              <p:nvPr/>
            </p:nvPicPr>
            <p:blipFill>
              <a:blip r:embed="rId9"/>
              <a:stretch>
                <a:fillRect/>
              </a:stretch>
            </p:blipFill>
            <p:spPr>
              <a:xfrm>
                <a:off x="5301427" y="1843431"/>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51FB632-2A68-4F0A-908B-5AF5121DFE57}"/>
                  </a:ext>
                </a:extLst>
              </p14:cNvPr>
              <p14:cNvContentPartPr/>
              <p14:nvPr/>
            </p14:nvContentPartPr>
            <p14:xfrm>
              <a:off x="5393901" y="5476942"/>
              <a:ext cx="514349" cy="219075"/>
            </p14:xfrm>
          </p:contentPart>
        </mc:Choice>
        <mc:Fallback xmlns="">
          <p:pic>
            <p:nvPicPr>
              <p:cNvPr id="11" name="Ink 10">
                <a:extLst>
                  <a:ext uri="{FF2B5EF4-FFF2-40B4-BE49-F238E27FC236}">
                    <a16:creationId xmlns:a16="http://schemas.microsoft.com/office/drawing/2014/main" id="{C51FB632-2A68-4F0A-908B-5AF5121DFE57}"/>
                  </a:ext>
                </a:extLst>
              </p:cNvPr>
              <p:cNvPicPr/>
              <p:nvPr/>
            </p:nvPicPr>
            <p:blipFill>
              <a:blip r:embed="rId13"/>
              <a:stretch>
                <a:fillRect/>
              </a:stretch>
            </p:blipFill>
            <p:spPr>
              <a:xfrm>
                <a:off x="5375854" y="5459189"/>
                <a:ext cx="550083" cy="254226"/>
              </a:xfrm>
              <a:prstGeom prst="rect">
                <a:avLst/>
              </a:prstGeom>
            </p:spPr>
          </p:pic>
        </mc:Fallback>
      </mc:AlternateContent>
    </p:spTree>
    <p:extLst>
      <p:ext uri="{BB962C8B-B14F-4D97-AF65-F5344CB8AC3E}">
        <p14:creationId xmlns:p14="http://schemas.microsoft.com/office/powerpoint/2010/main" val="3066394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DA8F4-1BD4-420D-82DE-11F91D9B995D}"/>
              </a:ext>
            </a:extLst>
          </p:cNvPr>
          <p:cNvSpPr/>
          <p:nvPr/>
        </p:nvSpPr>
        <p:spPr>
          <a:xfrm>
            <a:off x="976426" y="1846945"/>
            <a:ext cx="9626542" cy="38462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Throughput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4"/>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4"/>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4"/>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4"/>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4"/>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4"/>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4"/>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4"/>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4"/>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4"/>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4"/>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4"/>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4"/>
              <a:stretch>
                <a:fillRect/>
              </a:stretch>
            </p:blipFill>
            <p:spPr>
              <a:xfrm>
                <a:off x="5050524" y="527164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499625" y="5513150"/>
              <a:ext cx="114299" cy="866775"/>
            </p14:xfrm>
          </p:contentPart>
        </mc:Choice>
        <mc:Fallback xmlns="">
          <p:pic>
            <p:nvPicPr>
              <p:cNvPr id="28" name="Ink 27">
                <a:extLst>
                  <a:ext uri="{FF2B5EF4-FFF2-40B4-BE49-F238E27FC236}">
                    <a16:creationId xmlns:a16="http://schemas.microsoft.com/office/drawing/2014/main" id="{642818C9-8265-423C-AA22-1361FFA2414A}"/>
                  </a:ext>
                </a:extLst>
              </p:cNvPr>
              <p:cNvPicPr/>
              <p:nvPr/>
            </p:nvPicPr>
            <p:blipFill>
              <a:blip r:embed="rId23"/>
              <a:stretch>
                <a:fillRect/>
              </a:stretch>
            </p:blipFill>
            <p:spPr>
              <a:xfrm>
                <a:off x="5481425" y="5495182"/>
                <a:ext cx="150336" cy="902352"/>
              </a:xfrm>
              <a:prstGeom prst="rect">
                <a:avLst/>
              </a:prstGeom>
            </p:spPr>
          </p:pic>
        </mc:Fallback>
      </mc:AlternateContent>
      <p:pic>
        <p:nvPicPr>
          <p:cNvPr id="8" name="Picture 8" descr="Table&#10;&#10;Description automatically generated">
            <a:extLst>
              <a:ext uri="{FF2B5EF4-FFF2-40B4-BE49-F238E27FC236}">
                <a16:creationId xmlns:a16="http://schemas.microsoft.com/office/drawing/2014/main" id="{71C70046-724D-427A-96AF-71CECBB9FBEA}"/>
              </a:ext>
            </a:extLst>
          </p:cNvPr>
          <p:cNvPicPr>
            <a:picLocks noChangeAspect="1"/>
          </p:cNvPicPr>
          <p:nvPr/>
        </p:nvPicPr>
        <p:blipFill>
          <a:blip r:embed="rId24"/>
          <a:stretch>
            <a:fillRect/>
          </a:stretch>
        </p:blipFill>
        <p:spPr>
          <a:xfrm>
            <a:off x="1065291" y="1952910"/>
            <a:ext cx="7707516" cy="3570689"/>
          </a:xfrm>
          <a:prstGeom prst="rect">
            <a:avLst/>
          </a:prstGeom>
        </p:spPr>
      </p:pic>
      <p:pic>
        <p:nvPicPr>
          <p:cNvPr id="9" name="Picture 9" descr="Table, calendar&#10;&#10;Description automatically generated">
            <a:extLst>
              <a:ext uri="{FF2B5EF4-FFF2-40B4-BE49-F238E27FC236}">
                <a16:creationId xmlns:a16="http://schemas.microsoft.com/office/drawing/2014/main" id="{CD5FD10E-9031-4CA5-B3C5-1937978DEF5F}"/>
              </a:ext>
            </a:extLst>
          </p:cNvPr>
          <p:cNvPicPr>
            <a:picLocks noChangeAspect="1"/>
          </p:cNvPicPr>
          <p:nvPr/>
        </p:nvPicPr>
        <p:blipFill>
          <a:blip r:embed="rId25"/>
          <a:stretch>
            <a:fillRect/>
          </a:stretch>
        </p:blipFill>
        <p:spPr>
          <a:xfrm>
            <a:off x="8037272" y="2206103"/>
            <a:ext cx="2486093" cy="3388052"/>
          </a:xfrm>
          <a:prstGeom prst="rect">
            <a:avLst/>
          </a:prstGeom>
        </p:spPr>
      </p:pic>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D5D999B6-5EC2-4798-A816-09F453EE4C1B}"/>
                  </a:ext>
                </a:extLst>
              </p14:cNvPr>
              <p14:cNvContentPartPr/>
              <p14:nvPr/>
            </p14:nvContentPartPr>
            <p14:xfrm>
              <a:off x="5319465" y="1861497"/>
              <a:ext cx="590550" cy="342900"/>
            </p14:xfrm>
          </p:contentPart>
        </mc:Choice>
        <mc:Fallback xmlns="">
          <p:pic>
            <p:nvPicPr>
              <p:cNvPr id="30" name="Ink 29">
                <a:extLst>
                  <a:ext uri="{FF2B5EF4-FFF2-40B4-BE49-F238E27FC236}">
                    <a16:creationId xmlns:a16="http://schemas.microsoft.com/office/drawing/2014/main" id="{D5D999B6-5EC2-4798-A816-09F453EE4C1B}"/>
                  </a:ext>
                </a:extLst>
              </p:cNvPr>
              <p:cNvPicPr/>
              <p:nvPr/>
            </p:nvPicPr>
            <p:blipFill>
              <a:blip r:embed="rId27"/>
              <a:stretch>
                <a:fillRect/>
              </a:stretch>
            </p:blipFill>
            <p:spPr>
              <a:xfrm>
                <a:off x="5301427" y="1843431"/>
                <a:ext cx="626264" cy="37867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393901" y="5476942"/>
              <a:ext cx="514349" cy="219075"/>
            </p14:xfrm>
          </p:contentPart>
        </mc:Choice>
        <mc:Fallback xmlns="">
          <p:pic>
            <p:nvPicPr>
              <p:cNvPr id="32" name="Ink 31">
                <a:extLst>
                  <a:ext uri="{FF2B5EF4-FFF2-40B4-BE49-F238E27FC236}">
                    <a16:creationId xmlns:a16="http://schemas.microsoft.com/office/drawing/2014/main" id="{70130E0F-ABC2-4DED-8A92-CF9C0C9DB76D}"/>
                  </a:ext>
                </a:extLst>
              </p:cNvPr>
              <p:cNvPicPr/>
              <p:nvPr/>
            </p:nvPicPr>
            <p:blipFill>
              <a:blip r:embed="rId29"/>
              <a:stretch>
                <a:fillRect/>
              </a:stretch>
            </p:blipFill>
            <p:spPr>
              <a:xfrm>
                <a:off x="5375854" y="5459189"/>
                <a:ext cx="550083" cy="254226"/>
              </a:xfrm>
              <a:prstGeom prst="rect">
                <a:avLst/>
              </a:prstGeom>
            </p:spPr>
          </p:pic>
        </mc:Fallback>
      </mc:AlternateContent>
      <p:sp>
        <p:nvSpPr>
          <p:cNvPr id="10" name="Rectangle 9">
            <a:extLst>
              <a:ext uri="{FF2B5EF4-FFF2-40B4-BE49-F238E27FC236}">
                <a16:creationId xmlns:a16="http://schemas.microsoft.com/office/drawing/2014/main" id="{8DCA3CAA-3A58-472E-8BC8-2C0D9D27C390}"/>
              </a:ext>
            </a:extLst>
          </p:cNvPr>
          <p:cNvSpPr/>
          <p:nvPr/>
        </p:nvSpPr>
        <p:spPr>
          <a:xfrm>
            <a:off x="1161925" y="2032994"/>
            <a:ext cx="1957791" cy="163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0">
            <p14:nvContentPartPr>
              <p14:cNvPr id="11" name="Ink 10">
                <a:extLst>
                  <a:ext uri="{FF2B5EF4-FFF2-40B4-BE49-F238E27FC236}">
                    <a16:creationId xmlns:a16="http://schemas.microsoft.com/office/drawing/2014/main" id="{4E480AFA-D8DA-414F-A33C-5DB2143EB086}"/>
                  </a:ext>
                </a:extLst>
              </p14:cNvPr>
              <p14:cNvContentPartPr/>
              <p14:nvPr/>
            </p14:nvContentPartPr>
            <p14:xfrm>
              <a:off x="5587624" y="1421484"/>
              <a:ext cx="57149" cy="752474"/>
            </p14:xfrm>
          </p:contentPart>
        </mc:Choice>
        <mc:Fallback>
          <p:pic>
            <p:nvPicPr>
              <p:cNvPr id="11" name="Ink 10">
                <a:extLst>
                  <a:ext uri="{FF2B5EF4-FFF2-40B4-BE49-F238E27FC236}">
                    <a16:creationId xmlns:a16="http://schemas.microsoft.com/office/drawing/2014/main" id="{4E480AFA-D8DA-414F-A33C-5DB2143EB086}"/>
                  </a:ext>
                </a:extLst>
              </p:cNvPr>
              <p:cNvPicPr/>
              <p:nvPr/>
            </p:nvPicPr>
            <p:blipFill>
              <a:blip r:embed="rId31"/>
              <a:stretch>
                <a:fillRect/>
              </a:stretch>
            </p:blipFill>
            <p:spPr>
              <a:xfrm>
                <a:off x="5568446" y="1403525"/>
                <a:ext cx="95120" cy="788032"/>
              </a:xfrm>
              <a:prstGeom prst="rect">
                <a:avLst/>
              </a:prstGeom>
            </p:spPr>
          </p:pic>
        </mc:Fallback>
      </mc:AlternateContent>
    </p:spTree>
    <p:extLst>
      <p:ext uri="{BB962C8B-B14F-4D97-AF65-F5344CB8AC3E}">
        <p14:creationId xmlns:p14="http://schemas.microsoft.com/office/powerpoint/2010/main" val="21541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B072BC-6D5B-436A-8F29-C07220DCF273}"/>
              </a:ext>
            </a:extLst>
          </p:cNvPr>
          <p:cNvSpPr/>
          <p:nvPr/>
        </p:nvSpPr>
        <p:spPr>
          <a:xfrm>
            <a:off x="710797" y="2026238"/>
            <a:ext cx="10026852" cy="34385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5"/>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5"/>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5"/>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5"/>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5"/>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5"/>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5"/>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5"/>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5"/>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5"/>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5"/>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5"/>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5"/>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5"/>
              <a:stretch>
                <a:fillRect/>
              </a:stretch>
            </p:blipFill>
            <p:spPr>
              <a:xfrm>
                <a:off x="5050524" y="527164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499625" y="5513150"/>
              <a:ext cx="114299" cy="866775"/>
            </p14:xfrm>
          </p:contentPart>
        </mc:Choice>
        <mc:Fallback xmlns="">
          <p:pic>
            <p:nvPicPr>
              <p:cNvPr id="28" name="Ink 27">
                <a:extLst>
                  <a:ext uri="{FF2B5EF4-FFF2-40B4-BE49-F238E27FC236}">
                    <a16:creationId xmlns:a16="http://schemas.microsoft.com/office/drawing/2014/main" id="{642818C9-8265-423C-AA22-1361FFA2414A}"/>
                  </a:ext>
                </a:extLst>
              </p:cNvPr>
              <p:cNvPicPr/>
              <p:nvPr/>
            </p:nvPicPr>
            <p:blipFill>
              <a:blip r:embed="rId22"/>
              <a:stretch>
                <a:fillRect/>
              </a:stretch>
            </p:blipFill>
            <p:spPr>
              <a:xfrm>
                <a:off x="5481425" y="5495182"/>
                <a:ext cx="150336" cy="90235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393901" y="5476942"/>
              <a:ext cx="514349" cy="219075"/>
            </p14:xfrm>
          </p:contentPart>
        </mc:Choice>
        <mc:Fallback xmlns="">
          <p:pic>
            <p:nvPicPr>
              <p:cNvPr id="32" name="Ink 31">
                <a:extLst>
                  <a:ext uri="{FF2B5EF4-FFF2-40B4-BE49-F238E27FC236}">
                    <a16:creationId xmlns:a16="http://schemas.microsoft.com/office/drawing/2014/main" id="{70130E0F-ABC2-4DED-8A92-CF9C0C9DB76D}"/>
                  </a:ext>
                </a:extLst>
              </p:cNvPr>
              <p:cNvPicPr/>
              <p:nvPr/>
            </p:nvPicPr>
            <p:blipFill>
              <a:blip r:embed="rId26"/>
              <a:stretch>
                <a:fillRect/>
              </a:stretch>
            </p:blipFill>
            <p:spPr>
              <a:xfrm>
                <a:off x="5375854" y="5459189"/>
                <a:ext cx="550083" cy="254226"/>
              </a:xfrm>
              <a:prstGeom prst="rect">
                <a:avLst/>
              </a:prstGeom>
            </p:spPr>
          </p:pic>
        </mc:Fallback>
      </mc:AlternateContent>
      <p:pic>
        <p:nvPicPr>
          <p:cNvPr id="10" name="Picture 10" descr="Table&#10;&#10;Description automatically generated">
            <a:extLst>
              <a:ext uri="{FF2B5EF4-FFF2-40B4-BE49-F238E27FC236}">
                <a16:creationId xmlns:a16="http://schemas.microsoft.com/office/drawing/2014/main" id="{2F0E9148-65DB-4430-BA2E-8C1A4A41CA87}"/>
              </a:ext>
            </a:extLst>
          </p:cNvPr>
          <p:cNvPicPr>
            <a:picLocks noChangeAspect="1"/>
          </p:cNvPicPr>
          <p:nvPr/>
        </p:nvPicPr>
        <p:blipFill>
          <a:blip r:embed="rId27"/>
          <a:stretch>
            <a:fillRect/>
          </a:stretch>
        </p:blipFill>
        <p:spPr>
          <a:xfrm>
            <a:off x="725787" y="2076039"/>
            <a:ext cx="6651279" cy="3294396"/>
          </a:xfrm>
          <a:prstGeom prst="rect">
            <a:avLst/>
          </a:prstGeom>
        </p:spPr>
      </p:pic>
      <mc:AlternateContent xmlns:mc="http://schemas.openxmlformats.org/markup-compatibility/2006">
        <mc:Choice xmlns:p14="http://schemas.microsoft.com/office/powerpoint/2010/main" Requires="p14">
          <p:contentPart p14:bwMode="auto" r:id="rId28">
            <p14:nvContentPartPr>
              <p14:cNvPr id="11" name="Ink 10">
                <a:extLst>
                  <a:ext uri="{FF2B5EF4-FFF2-40B4-BE49-F238E27FC236}">
                    <a16:creationId xmlns:a16="http://schemas.microsoft.com/office/drawing/2014/main" id="{0E1BEF12-5195-4277-912D-93C9BF2FCB0B}"/>
                  </a:ext>
                </a:extLst>
              </p14:cNvPr>
              <p14:cNvContentPartPr/>
              <p14:nvPr/>
            </p14:nvContentPartPr>
            <p14:xfrm>
              <a:off x="5319465" y="1861497"/>
              <a:ext cx="590550" cy="342900"/>
            </p14:xfrm>
          </p:contentPart>
        </mc:Choice>
        <mc:Fallback>
          <p:pic>
            <p:nvPicPr>
              <p:cNvPr id="11" name="Ink 10">
                <a:extLst>
                  <a:ext uri="{FF2B5EF4-FFF2-40B4-BE49-F238E27FC236}">
                    <a16:creationId xmlns:a16="http://schemas.microsoft.com/office/drawing/2014/main" id="{0E1BEF12-5195-4277-912D-93C9BF2FCB0B}"/>
                  </a:ext>
                </a:extLst>
              </p:cNvPr>
              <p:cNvPicPr/>
              <p:nvPr/>
            </p:nvPicPr>
            <p:blipFill>
              <a:blip r:embed="rId29"/>
              <a:stretch>
                <a:fillRect/>
              </a:stretch>
            </p:blipFill>
            <p:spPr>
              <a:xfrm>
                <a:off x="5301427" y="1843431"/>
                <a:ext cx="626264" cy="37867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 name="Ink 11">
                <a:extLst>
                  <a:ext uri="{FF2B5EF4-FFF2-40B4-BE49-F238E27FC236}">
                    <a16:creationId xmlns:a16="http://schemas.microsoft.com/office/drawing/2014/main" id="{EEBAD945-3365-413D-B33D-9BCC2E43002A}"/>
                  </a:ext>
                </a:extLst>
              </p14:cNvPr>
              <p14:cNvContentPartPr/>
              <p14:nvPr/>
            </p14:nvContentPartPr>
            <p14:xfrm>
              <a:off x="5587624" y="1421484"/>
              <a:ext cx="57149" cy="752474"/>
            </p14:xfrm>
          </p:contentPart>
        </mc:Choice>
        <mc:Fallback>
          <p:pic>
            <p:nvPicPr>
              <p:cNvPr id="12" name="Ink 11">
                <a:extLst>
                  <a:ext uri="{FF2B5EF4-FFF2-40B4-BE49-F238E27FC236}">
                    <a16:creationId xmlns:a16="http://schemas.microsoft.com/office/drawing/2014/main" id="{EEBAD945-3365-413D-B33D-9BCC2E43002A}"/>
                  </a:ext>
                </a:extLst>
              </p:cNvPr>
              <p:cNvPicPr/>
              <p:nvPr/>
            </p:nvPicPr>
            <p:blipFill>
              <a:blip r:embed="rId31"/>
              <a:stretch>
                <a:fillRect/>
              </a:stretch>
            </p:blipFill>
            <p:spPr>
              <a:xfrm>
                <a:off x="5568446" y="1403525"/>
                <a:ext cx="95120" cy="788032"/>
              </a:xfrm>
              <a:prstGeom prst="rect">
                <a:avLst/>
              </a:prstGeom>
            </p:spPr>
          </p:pic>
        </mc:Fallback>
      </mc:AlternateContent>
      <p:pic>
        <p:nvPicPr>
          <p:cNvPr id="24" name="Picture 24">
            <a:extLst>
              <a:ext uri="{FF2B5EF4-FFF2-40B4-BE49-F238E27FC236}">
                <a16:creationId xmlns:a16="http://schemas.microsoft.com/office/drawing/2014/main" id="{E7E5518F-F7D2-4CB1-9473-4B2D69A45128}"/>
              </a:ext>
            </a:extLst>
          </p:cNvPr>
          <p:cNvPicPr>
            <a:picLocks noChangeAspect="1"/>
          </p:cNvPicPr>
          <p:nvPr/>
        </p:nvPicPr>
        <p:blipFill>
          <a:blip r:embed="rId32"/>
          <a:stretch>
            <a:fillRect/>
          </a:stretch>
        </p:blipFill>
        <p:spPr>
          <a:xfrm>
            <a:off x="7380083" y="2083397"/>
            <a:ext cx="3248685" cy="2925087"/>
          </a:xfrm>
          <a:prstGeom prst="rect">
            <a:avLst/>
          </a:prstGeom>
        </p:spPr>
      </p:pic>
    </p:spTree>
    <p:extLst>
      <p:ext uri="{BB962C8B-B14F-4D97-AF65-F5344CB8AC3E}">
        <p14:creationId xmlns:p14="http://schemas.microsoft.com/office/powerpoint/2010/main" val="277869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E5EBBB-A2DC-4B6D-BB23-514EEC05B3CF}"/>
              </a:ext>
            </a:extLst>
          </p:cNvPr>
          <p:cNvSpPr/>
          <p:nvPr/>
        </p:nvSpPr>
        <p:spPr>
          <a:xfrm>
            <a:off x="273879" y="2204040"/>
            <a:ext cx="11211200" cy="32810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Rankings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5"/>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B74892-9DAF-468A-8506-CDA5847506FC}"/>
                  </a:ext>
                </a:extLst>
              </p14:cNvPr>
              <p14:cNvContentPartPr/>
              <p14:nvPr/>
            </p14:nvContentPartPr>
            <p14:xfrm>
              <a:off x="9424276"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5"/>
              <a:stretch>
                <a:fillRect/>
              </a:stretch>
            </p:blipFill>
            <p:spPr>
              <a:xfrm>
                <a:off x="8948076"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5"/>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5"/>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5"/>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5"/>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86C5DD9-F72F-4B36-B2B2-A8C218BFA37F}"/>
                  </a:ext>
                </a:extLst>
              </p14:cNvPr>
              <p14:cNvContentPartPr/>
              <p14:nvPr/>
            </p14:nvContentPartPr>
            <p14:xfrm>
              <a:off x="4626212"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5"/>
              <a:stretch>
                <a:fillRect/>
              </a:stretch>
            </p:blipFill>
            <p:spPr>
              <a:xfrm>
                <a:off x="4150012"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AD3FDF1-4885-42C5-81B6-F36D9928BE28}"/>
                  </a:ext>
                </a:extLst>
              </p14:cNvPr>
              <p14:cNvContentPartPr/>
              <p14:nvPr/>
            </p14:nvContentPartPr>
            <p14:xfrm>
              <a:off x="8025956"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5"/>
              <a:stretch>
                <a:fillRect/>
              </a:stretch>
            </p:blipFill>
            <p:spPr>
              <a:xfrm>
                <a:off x="7549756"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F51DAF4-DF6F-41AC-AE86-2635672B64DE}"/>
                  </a:ext>
                </a:extLst>
              </p14:cNvPr>
              <p14:cNvContentPartPr/>
              <p14:nvPr/>
            </p14:nvContentPartPr>
            <p14:xfrm>
              <a:off x="44955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5"/>
              <a:stretch>
                <a:fillRect/>
              </a:stretch>
            </p:blipFill>
            <p:spPr>
              <a:xfrm>
                <a:off x="40193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ED3207E2-82DB-4F68-AFDC-E209AAB72337}"/>
                  </a:ext>
                </a:extLst>
              </p14:cNvPr>
              <p14:cNvContentPartPr/>
              <p14:nvPr/>
            </p14:nvContentPartPr>
            <p14:xfrm>
              <a:off x="6855470"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5"/>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60D8EB7D-950C-460B-A960-D9A3885BA624}"/>
                  </a:ext>
                </a:extLst>
              </p14:cNvPr>
              <p14:cNvContentPartPr/>
              <p14:nvPr/>
            </p14:nvContentPartPr>
            <p14:xfrm>
              <a:off x="6855470"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5"/>
              <a:stretch>
                <a:fillRect/>
              </a:stretch>
            </p:blipFill>
            <p:spPr>
              <a:xfrm>
                <a:off x="6379270"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20A58F3-8387-4EA5-B67A-EFB35CD7238C}"/>
                  </a:ext>
                </a:extLst>
              </p14:cNvPr>
              <p14:cNvContentPartPr/>
              <p14:nvPr/>
            </p14:nvContentPartPr>
            <p14:xfrm>
              <a:off x="2905912"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5"/>
              <a:stretch>
                <a:fillRect/>
              </a:stretch>
            </p:blipFill>
            <p:spPr>
              <a:xfrm>
                <a:off x="2429712"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6C8CCB8-86FF-4F19-BFCE-999CD56E85DA}"/>
                  </a:ext>
                </a:extLst>
              </p14:cNvPr>
              <p14:cNvContentPartPr/>
              <p14:nvPr/>
            </p14:nvContentPartPr>
            <p14:xfrm>
              <a:off x="2333197"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5"/>
              <a:stretch>
                <a:fillRect/>
              </a:stretch>
            </p:blipFill>
            <p:spPr>
              <a:xfrm>
                <a:off x="1856997" y="4882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FF1C76AC-1843-42E5-84AF-8725F413291F}"/>
                  </a:ext>
                </a:extLst>
              </p14:cNvPr>
              <p14:cNvContentPartPr/>
              <p14:nvPr/>
            </p14:nvContentPartPr>
            <p14:xfrm>
              <a:off x="5526724" y="5747845"/>
              <a:ext cx="9524" cy="9524"/>
            </p14:xfrm>
          </p:contentPart>
        </mc:Choice>
        <mc:Fallback xmlns="">
          <p:pic>
            <p:nvPicPr>
              <p:cNvPr id="22" name="Ink 21">
                <a:extLst>
                  <a:ext uri="{FF2B5EF4-FFF2-40B4-BE49-F238E27FC236}">
                    <a16:creationId xmlns:a16="http://schemas.microsoft.com/office/drawing/2014/main" id="{FF1C76AC-1843-42E5-84AF-8725F413291F}"/>
                  </a:ext>
                </a:extLst>
              </p:cNvPr>
              <p:cNvPicPr/>
              <p:nvPr/>
            </p:nvPicPr>
            <p:blipFill>
              <a:blip r:embed="rId5"/>
              <a:stretch>
                <a:fillRect/>
              </a:stretch>
            </p:blipFill>
            <p:spPr>
              <a:xfrm>
                <a:off x="5050524" y="5271645"/>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B4A6DA71-67D1-4D02-BDD9-1EA324677157}"/>
                  </a:ext>
                </a:extLst>
              </p14:cNvPr>
              <p14:cNvContentPartPr/>
              <p14:nvPr/>
            </p14:nvContentPartPr>
            <p14:xfrm>
              <a:off x="5187763" y="1572375"/>
              <a:ext cx="57149" cy="752474"/>
            </p14:xfrm>
          </p:contentPart>
        </mc:Choice>
        <mc:Fallback>
          <p:pic>
            <p:nvPicPr>
              <p:cNvPr id="26" name="Ink 25">
                <a:extLst>
                  <a:ext uri="{FF2B5EF4-FFF2-40B4-BE49-F238E27FC236}">
                    <a16:creationId xmlns:a16="http://schemas.microsoft.com/office/drawing/2014/main" id="{B4A6DA71-67D1-4D02-BDD9-1EA324677157}"/>
                  </a:ext>
                </a:extLst>
              </p:cNvPr>
              <p:cNvPicPr/>
              <p:nvPr/>
            </p:nvPicPr>
            <p:blipFill>
              <a:blip r:embed="rId20"/>
              <a:stretch>
                <a:fillRect/>
              </a:stretch>
            </p:blipFill>
            <p:spPr>
              <a:xfrm>
                <a:off x="5168585" y="1554416"/>
                <a:ext cx="95120" cy="78803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8" name="Ink 27">
                <a:extLst>
                  <a:ext uri="{FF2B5EF4-FFF2-40B4-BE49-F238E27FC236}">
                    <a16:creationId xmlns:a16="http://schemas.microsoft.com/office/drawing/2014/main" id="{642818C9-8265-423C-AA22-1361FFA2414A}"/>
                  </a:ext>
                </a:extLst>
              </p14:cNvPr>
              <p14:cNvContentPartPr/>
              <p14:nvPr/>
            </p14:nvContentPartPr>
            <p14:xfrm>
              <a:off x="5137486" y="5498061"/>
              <a:ext cx="114299" cy="866775"/>
            </p14:xfrm>
          </p:contentPart>
        </mc:Choice>
        <mc:Fallback>
          <p:pic>
            <p:nvPicPr>
              <p:cNvPr id="28" name="Ink 27">
                <a:extLst>
                  <a:ext uri="{FF2B5EF4-FFF2-40B4-BE49-F238E27FC236}">
                    <a16:creationId xmlns:a16="http://schemas.microsoft.com/office/drawing/2014/main" id="{642818C9-8265-423C-AA22-1361FFA2414A}"/>
                  </a:ext>
                </a:extLst>
              </p:cNvPr>
              <p:cNvPicPr/>
              <p:nvPr/>
            </p:nvPicPr>
            <p:blipFill>
              <a:blip r:embed="rId22"/>
              <a:stretch>
                <a:fillRect/>
              </a:stretch>
            </p:blipFill>
            <p:spPr>
              <a:xfrm>
                <a:off x="5119286" y="5480093"/>
                <a:ext cx="150336" cy="90235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D5D999B6-5EC2-4798-A816-09F453EE4C1B}"/>
                  </a:ext>
                </a:extLst>
              </p14:cNvPr>
              <p14:cNvContentPartPr/>
              <p14:nvPr/>
            </p14:nvContentPartPr>
            <p14:xfrm>
              <a:off x="4919604" y="2012388"/>
              <a:ext cx="590550" cy="342900"/>
            </p14:xfrm>
          </p:contentPart>
        </mc:Choice>
        <mc:Fallback>
          <p:pic>
            <p:nvPicPr>
              <p:cNvPr id="30" name="Ink 29">
                <a:extLst>
                  <a:ext uri="{FF2B5EF4-FFF2-40B4-BE49-F238E27FC236}">
                    <a16:creationId xmlns:a16="http://schemas.microsoft.com/office/drawing/2014/main" id="{D5D999B6-5EC2-4798-A816-09F453EE4C1B}"/>
                  </a:ext>
                </a:extLst>
              </p:cNvPr>
              <p:cNvPicPr/>
              <p:nvPr/>
            </p:nvPicPr>
            <p:blipFill>
              <a:blip r:embed="rId24"/>
              <a:stretch>
                <a:fillRect/>
              </a:stretch>
            </p:blipFill>
            <p:spPr>
              <a:xfrm>
                <a:off x="4901566" y="1994322"/>
                <a:ext cx="626264" cy="37867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70130E0F-ABC2-4DED-8A92-CF9C0C9DB76D}"/>
                  </a:ext>
                </a:extLst>
              </p14:cNvPr>
              <p14:cNvContentPartPr/>
              <p14:nvPr/>
            </p14:nvContentPartPr>
            <p14:xfrm>
              <a:off x="5031762" y="5461853"/>
              <a:ext cx="514349" cy="219075"/>
            </p14:xfrm>
          </p:contentPart>
        </mc:Choice>
        <mc:Fallback>
          <p:pic>
            <p:nvPicPr>
              <p:cNvPr id="32" name="Ink 31">
                <a:extLst>
                  <a:ext uri="{FF2B5EF4-FFF2-40B4-BE49-F238E27FC236}">
                    <a16:creationId xmlns:a16="http://schemas.microsoft.com/office/drawing/2014/main" id="{70130E0F-ABC2-4DED-8A92-CF9C0C9DB76D}"/>
                  </a:ext>
                </a:extLst>
              </p:cNvPr>
              <p:cNvPicPr/>
              <p:nvPr/>
            </p:nvPicPr>
            <p:blipFill>
              <a:blip r:embed="rId26"/>
              <a:stretch>
                <a:fillRect/>
              </a:stretch>
            </p:blipFill>
            <p:spPr>
              <a:xfrm>
                <a:off x="5013715" y="5444100"/>
                <a:ext cx="550083" cy="254226"/>
              </a:xfrm>
              <a:prstGeom prst="rect">
                <a:avLst/>
              </a:prstGeom>
            </p:spPr>
          </p:pic>
        </mc:Fallback>
      </mc:AlternateContent>
      <p:pic>
        <p:nvPicPr>
          <p:cNvPr id="8" name="Picture 9" descr="Table&#10;&#10;Description automatically generated">
            <a:extLst>
              <a:ext uri="{FF2B5EF4-FFF2-40B4-BE49-F238E27FC236}">
                <a16:creationId xmlns:a16="http://schemas.microsoft.com/office/drawing/2014/main" id="{57DC93D4-84C9-405A-A83D-84AC3C2FAFCC}"/>
              </a:ext>
            </a:extLst>
          </p:cNvPr>
          <p:cNvPicPr>
            <a:picLocks noChangeAspect="1"/>
          </p:cNvPicPr>
          <p:nvPr/>
        </p:nvPicPr>
        <p:blipFill>
          <a:blip r:embed="rId27"/>
          <a:stretch>
            <a:fillRect/>
          </a:stretch>
        </p:blipFill>
        <p:spPr>
          <a:xfrm>
            <a:off x="378737" y="2381672"/>
            <a:ext cx="6379675" cy="3000004"/>
          </a:xfrm>
          <a:prstGeom prst="rect">
            <a:avLst/>
          </a:prstGeom>
        </p:spPr>
      </p:pic>
      <p:pic>
        <p:nvPicPr>
          <p:cNvPr id="10" name="Picture 11" descr="Table&#10;&#10;Description automatically generated">
            <a:extLst>
              <a:ext uri="{FF2B5EF4-FFF2-40B4-BE49-F238E27FC236}">
                <a16:creationId xmlns:a16="http://schemas.microsoft.com/office/drawing/2014/main" id="{544BBDA2-6C60-4B5C-BA57-1BEC15286878}"/>
              </a:ext>
            </a:extLst>
          </p:cNvPr>
          <p:cNvPicPr>
            <a:picLocks noChangeAspect="1"/>
          </p:cNvPicPr>
          <p:nvPr/>
        </p:nvPicPr>
        <p:blipFill>
          <a:blip r:embed="rId28"/>
          <a:stretch>
            <a:fillRect/>
          </a:stretch>
        </p:blipFill>
        <p:spPr>
          <a:xfrm>
            <a:off x="5833450" y="2382953"/>
            <a:ext cx="5647853" cy="2982354"/>
          </a:xfrm>
          <a:prstGeom prst="rect">
            <a:avLst/>
          </a:prstGeom>
        </p:spPr>
      </p:pic>
    </p:spTree>
    <p:extLst>
      <p:ext uri="{BB962C8B-B14F-4D97-AF65-F5344CB8AC3E}">
        <p14:creationId xmlns:p14="http://schemas.microsoft.com/office/powerpoint/2010/main" val="247636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able&#10;&#10;Description automatically generated">
            <a:extLst>
              <a:ext uri="{FF2B5EF4-FFF2-40B4-BE49-F238E27FC236}">
                <a16:creationId xmlns:a16="http://schemas.microsoft.com/office/drawing/2014/main" id="{6A84EBDF-49CA-4A1F-A17A-26324DB144A5}"/>
              </a:ext>
            </a:extLst>
          </p:cNvPr>
          <p:cNvPicPr>
            <a:picLocks noChangeAspect="1"/>
          </p:cNvPicPr>
          <p:nvPr/>
        </p:nvPicPr>
        <p:blipFill>
          <a:blip r:embed="rId3"/>
          <a:stretch>
            <a:fillRect/>
          </a:stretch>
        </p:blipFill>
        <p:spPr>
          <a:xfrm>
            <a:off x="563282" y="1362831"/>
            <a:ext cx="6874435" cy="47748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All Rankings (public query set)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D1880BE-4182-4E33-A87A-C15526A02603}"/>
                  </a:ext>
                </a:extLst>
              </p14:cNvPr>
              <p14:cNvContentPartPr/>
              <p14:nvPr/>
            </p14:nvContentPartPr>
            <p14:xfrm>
              <a:off x="9583475" y="1693332"/>
              <a:ext cx="9524" cy="9524"/>
            </p14:xfrm>
          </p:contentPart>
        </mc:Choice>
        <mc:Fallback xmlns="">
          <p:pic>
            <p:nvPicPr>
              <p:cNvPr id="3" name="Ink 2">
                <a:extLst>
                  <a:ext uri="{FF2B5EF4-FFF2-40B4-BE49-F238E27FC236}">
                    <a16:creationId xmlns:a16="http://schemas.microsoft.com/office/drawing/2014/main" id="{CD1880BE-4182-4E33-A87A-C15526A02603}"/>
                  </a:ext>
                </a:extLst>
              </p:cNvPr>
              <p:cNvPicPr/>
              <p:nvPr/>
            </p:nvPicPr>
            <p:blipFill>
              <a:blip r:embed="rId5"/>
              <a:stretch>
                <a:fillRect/>
              </a:stretch>
            </p:blipFill>
            <p:spPr>
              <a:xfrm>
                <a:off x="9107275" y="121713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B74892-9DAF-468A-8506-CDA5847506FC}"/>
                  </a:ext>
                </a:extLst>
              </p14:cNvPr>
              <p14:cNvContentPartPr/>
              <p14:nvPr/>
            </p14:nvContentPartPr>
            <p14:xfrm>
              <a:off x="7936562" y="1859283"/>
              <a:ext cx="9524" cy="9524"/>
            </p14:xfrm>
          </p:contentPart>
        </mc:Choice>
        <mc:Fallback xmlns="">
          <p:pic>
            <p:nvPicPr>
              <p:cNvPr id="5" name="Ink 4">
                <a:extLst>
                  <a:ext uri="{FF2B5EF4-FFF2-40B4-BE49-F238E27FC236}">
                    <a16:creationId xmlns:a16="http://schemas.microsoft.com/office/drawing/2014/main" id="{4DB74892-9DAF-468A-8506-CDA5847506FC}"/>
                  </a:ext>
                </a:extLst>
              </p:cNvPr>
              <p:cNvPicPr/>
              <p:nvPr/>
            </p:nvPicPr>
            <p:blipFill>
              <a:blip r:embed="rId5"/>
              <a:stretch>
                <a:fillRect/>
              </a:stretch>
            </p:blipFill>
            <p:spPr>
              <a:xfrm>
                <a:off x="7460362" y="138308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B4FE4BB-E15E-4F8C-B62B-BA8945F0517B}"/>
                  </a:ext>
                </a:extLst>
              </p14:cNvPr>
              <p14:cNvContentPartPr/>
              <p14:nvPr/>
            </p14:nvContentPartPr>
            <p14:xfrm>
              <a:off x="3372665" y="1031561"/>
              <a:ext cx="9524" cy="9524"/>
            </p14:xfrm>
          </p:contentPart>
        </mc:Choice>
        <mc:Fallback xmlns="">
          <p:pic>
            <p:nvPicPr>
              <p:cNvPr id="4" name="Ink 3">
                <a:extLst>
                  <a:ext uri="{FF2B5EF4-FFF2-40B4-BE49-F238E27FC236}">
                    <a16:creationId xmlns:a16="http://schemas.microsoft.com/office/drawing/2014/main" id="{9B4FE4BB-E15E-4F8C-B62B-BA8945F0517B}"/>
                  </a:ext>
                </a:extLst>
              </p:cNvPr>
              <p:cNvPicPr/>
              <p:nvPr/>
            </p:nvPicPr>
            <p:blipFill>
              <a:blip r:embed="rId5"/>
              <a:stretch>
                <a:fillRect/>
              </a:stretch>
            </p:blipFill>
            <p:spPr>
              <a:xfrm>
                <a:off x="2896465" y="555361"/>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9913822-7B82-4010-B53B-797FE21CF383}"/>
                  </a:ext>
                </a:extLst>
              </p14:cNvPr>
              <p14:cNvContentPartPr/>
              <p14:nvPr/>
            </p14:nvContentPartPr>
            <p14:xfrm>
              <a:off x="3388925" y="975878"/>
              <a:ext cx="9524" cy="9524"/>
            </p14:xfrm>
          </p:contentPart>
        </mc:Choice>
        <mc:Fallback xmlns="">
          <p:pic>
            <p:nvPicPr>
              <p:cNvPr id="6" name="Ink 5">
                <a:extLst>
                  <a:ext uri="{FF2B5EF4-FFF2-40B4-BE49-F238E27FC236}">
                    <a16:creationId xmlns:a16="http://schemas.microsoft.com/office/drawing/2014/main" id="{D9913822-7B82-4010-B53B-797FE21CF383}"/>
                  </a:ext>
                </a:extLst>
              </p:cNvPr>
              <p:cNvPicPr/>
              <p:nvPr/>
            </p:nvPicPr>
            <p:blipFill>
              <a:blip r:embed="rId5"/>
              <a:stretch>
                <a:fillRect/>
              </a:stretch>
            </p:blipFill>
            <p:spPr>
              <a:xfrm>
                <a:off x="2912725" y="499678"/>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40B11D6-D43E-4041-B95C-60B9AE3FCCC5}"/>
                  </a:ext>
                </a:extLst>
              </p14:cNvPr>
              <p14:cNvContentPartPr/>
              <p14:nvPr/>
            </p14:nvContentPartPr>
            <p14:xfrm>
              <a:off x="3738927" y="744453"/>
              <a:ext cx="9524" cy="9524"/>
            </p14:xfrm>
          </p:contentPart>
        </mc:Choice>
        <mc:Fallback xmlns="">
          <p:pic>
            <p:nvPicPr>
              <p:cNvPr id="13" name="Ink 12">
                <a:extLst>
                  <a:ext uri="{FF2B5EF4-FFF2-40B4-BE49-F238E27FC236}">
                    <a16:creationId xmlns:a16="http://schemas.microsoft.com/office/drawing/2014/main" id="{D40B11D6-D43E-4041-B95C-60B9AE3FCCC5}"/>
                  </a:ext>
                </a:extLst>
              </p:cNvPr>
              <p:cNvPicPr/>
              <p:nvPr/>
            </p:nvPicPr>
            <p:blipFill>
              <a:blip r:embed="rId5"/>
              <a:stretch>
                <a:fillRect/>
              </a:stretch>
            </p:blipFill>
            <p:spPr>
              <a:xfrm>
                <a:off x="3262727" y="26825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23CA688-AFEF-448F-85D1-A7638A563F4E}"/>
                  </a:ext>
                </a:extLst>
              </p14:cNvPr>
              <p14:cNvContentPartPr/>
              <p14:nvPr/>
            </p14:nvContentPartPr>
            <p14:xfrm>
              <a:off x="4267877" y="1043757"/>
              <a:ext cx="9524" cy="9524"/>
            </p14:xfrm>
          </p:contentPart>
        </mc:Choice>
        <mc:Fallback xmlns="">
          <p:pic>
            <p:nvPicPr>
              <p:cNvPr id="14" name="Ink 13">
                <a:extLst>
                  <a:ext uri="{FF2B5EF4-FFF2-40B4-BE49-F238E27FC236}">
                    <a16:creationId xmlns:a16="http://schemas.microsoft.com/office/drawing/2014/main" id="{F23CA688-AFEF-448F-85D1-A7638A563F4E}"/>
                  </a:ext>
                </a:extLst>
              </p:cNvPr>
              <p:cNvPicPr/>
              <p:nvPr/>
            </p:nvPicPr>
            <p:blipFill>
              <a:blip r:embed="rId5"/>
              <a:stretch>
                <a:fillRect/>
              </a:stretch>
            </p:blipFill>
            <p:spPr>
              <a:xfrm>
                <a:off x="3791677" y="567557"/>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86C5DD9-F72F-4B36-B2B2-A8C218BFA37F}"/>
                  </a:ext>
                </a:extLst>
              </p14:cNvPr>
              <p14:cNvContentPartPr/>
              <p14:nvPr/>
            </p14:nvContentPartPr>
            <p14:xfrm>
              <a:off x="3138498" y="4044916"/>
              <a:ext cx="9524" cy="9524"/>
            </p14:xfrm>
          </p:contentPart>
        </mc:Choice>
        <mc:Fallback xmlns="">
          <p:pic>
            <p:nvPicPr>
              <p:cNvPr id="15" name="Ink 14">
                <a:extLst>
                  <a:ext uri="{FF2B5EF4-FFF2-40B4-BE49-F238E27FC236}">
                    <a16:creationId xmlns:a16="http://schemas.microsoft.com/office/drawing/2014/main" id="{E86C5DD9-F72F-4B36-B2B2-A8C218BFA37F}"/>
                  </a:ext>
                </a:extLst>
              </p:cNvPr>
              <p:cNvPicPr/>
              <p:nvPr/>
            </p:nvPicPr>
            <p:blipFill>
              <a:blip r:embed="rId5"/>
              <a:stretch>
                <a:fillRect/>
              </a:stretch>
            </p:blipFill>
            <p:spPr>
              <a:xfrm>
                <a:off x="2662298" y="3568716"/>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AD3FDF1-4885-42C5-81B6-F36D9928BE28}"/>
                  </a:ext>
                </a:extLst>
              </p14:cNvPr>
              <p14:cNvContentPartPr/>
              <p14:nvPr/>
            </p14:nvContentPartPr>
            <p14:xfrm>
              <a:off x="6538242" y="4007635"/>
              <a:ext cx="9524" cy="9524"/>
            </p14:xfrm>
          </p:contentPart>
        </mc:Choice>
        <mc:Fallback xmlns="">
          <p:pic>
            <p:nvPicPr>
              <p:cNvPr id="16" name="Ink 15">
                <a:extLst>
                  <a:ext uri="{FF2B5EF4-FFF2-40B4-BE49-F238E27FC236}">
                    <a16:creationId xmlns:a16="http://schemas.microsoft.com/office/drawing/2014/main" id="{2AD3FDF1-4885-42C5-81B6-F36D9928BE28}"/>
                  </a:ext>
                </a:extLst>
              </p:cNvPr>
              <p:cNvPicPr/>
              <p:nvPr/>
            </p:nvPicPr>
            <p:blipFill>
              <a:blip r:embed="rId5"/>
              <a:stretch>
                <a:fillRect/>
              </a:stretch>
            </p:blipFill>
            <p:spPr>
              <a:xfrm>
                <a:off x="6062042" y="3531435"/>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F51DAF4-DF6F-41AC-AE86-2635672B64DE}"/>
                  </a:ext>
                </a:extLst>
              </p14:cNvPr>
              <p14:cNvContentPartPr/>
              <p14:nvPr/>
            </p14:nvContentPartPr>
            <p14:xfrm>
              <a:off x="3022311" y="4195852"/>
              <a:ext cx="9524" cy="9524"/>
            </p14:xfrm>
          </p:contentPart>
        </mc:Choice>
        <mc:Fallback xmlns="">
          <p:pic>
            <p:nvPicPr>
              <p:cNvPr id="17" name="Ink 16">
                <a:extLst>
                  <a:ext uri="{FF2B5EF4-FFF2-40B4-BE49-F238E27FC236}">
                    <a16:creationId xmlns:a16="http://schemas.microsoft.com/office/drawing/2014/main" id="{2F51DAF4-DF6F-41AC-AE86-2635672B64DE}"/>
                  </a:ext>
                </a:extLst>
              </p:cNvPr>
              <p:cNvPicPr/>
              <p:nvPr/>
            </p:nvPicPr>
            <p:blipFill>
              <a:blip r:embed="rId5"/>
              <a:stretch>
                <a:fillRect/>
              </a:stretch>
            </p:blipFill>
            <p:spPr>
              <a:xfrm>
                <a:off x="2546111" y="371965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ED3207E2-82DB-4F68-AFDC-E209AAB72337}"/>
                  </a:ext>
                </a:extLst>
              </p14:cNvPr>
              <p14:cNvContentPartPr/>
              <p14:nvPr/>
            </p14:nvContentPartPr>
            <p14:xfrm>
              <a:off x="5367756" y="4039133"/>
              <a:ext cx="9524" cy="9524"/>
            </p14:xfrm>
          </p:contentPart>
        </mc:Choice>
        <mc:Fallback xmlns="">
          <p:pic>
            <p:nvPicPr>
              <p:cNvPr id="18" name="Ink 17">
                <a:extLst>
                  <a:ext uri="{FF2B5EF4-FFF2-40B4-BE49-F238E27FC236}">
                    <a16:creationId xmlns:a16="http://schemas.microsoft.com/office/drawing/2014/main" id="{ED3207E2-82DB-4F68-AFDC-E209AAB72337}"/>
                  </a:ext>
                </a:extLst>
              </p:cNvPr>
              <p:cNvPicPr/>
              <p:nvPr/>
            </p:nvPicPr>
            <p:blipFill>
              <a:blip r:embed="rId5"/>
              <a:stretch>
                <a:fillRect/>
              </a:stretch>
            </p:blipFill>
            <p:spPr>
              <a:xfrm>
                <a:off x="4891556"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60D8EB7D-950C-460B-A960-D9A3885BA624}"/>
                  </a:ext>
                </a:extLst>
              </p14:cNvPr>
              <p14:cNvContentPartPr/>
              <p14:nvPr/>
            </p14:nvContentPartPr>
            <p14:xfrm>
              <a:off x="5367756" y="4039133"/>
              <a:ext cx="9524" cy="9524"/>
            </p14:xfrm>
          </p:contentPart>
        </mc:Choice>
        <mc:Fallback xmlns="">
          <p:pic>
            <p:nvPicPr>
              <p:cNvPr id="19" name="Ink 18">
                <a:extLst>
                  <a:ext uri="{FF2B5EF4-FFF2-40B4-BE49-F238E27FC236}">
                    <a16:creationId xmlns:a16="http://schemas.microsoft.com/office/drawing/2014/main" id="{60D8EB7D-950C-460B-A960-D9A3885BA624}"/>
                  </a:ext>
                </a:extLst>
              </p:cNvPr>
              <p:cNvPicPr/>
              <p:nvPr/>
            </p:nvPicPr>
            <p:blipFill>
              <a:blip r:embed="rId5"/>
              <a:stretch>
                <a:fillRect/>
              </a:stretch>
            </p:blipFill>
            <p:spPr>
              <a:xfrm>
                <a:off x="4891556" y="3562933"/>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620A58F3-8387-4EA5-B67A-EFB35CD7238C}"/>
                  </a:ext>
                </a:extLst>
              </p14:cNvPr>
              <p14:cNvContentPartPr/>
              <p14:nvPr/>
            </p14:nvContentPartPr>
            <p14:xfrm>
              <a:off x="1476255" y="4557629"/>
              <a:ext cx="9524" cy="9524"/>
            </p14:xfrm>
          </p:contentPart>
        </mc:Choice>
        <mc:Fallback xmlns="">
          <p:pic>
            <p:nvPicPr>
              <p:cNvPr id="20" name="Ink 19">
                <a:extLst>
                  <a:ext uri="{FF2B5EF4-FFF2-40B4-BE49-F238E27FC236}">
                    <a16:creationId xmlns:a16="http://schemas.microsoft.com/office/drawing/2014/main" id="{620A58F3-8387-4EA5-B67A-EFB35CD7238C}"/>
                  </a:ext>
                </a:extLst>
              </p:cNvPr>
              <p:cNvPicPr/>
              <p:nvPr/>
            </p:nvPicPr>
            <p:blipFill>
              <a:blip r:embed="rId5"/>
              <a:stretch>
                <a:fillRect/>
              </a:stretch>
            </p:blipFill>
            <p:spPr>
              <a:xfrm>
                <a:off x="1000055" y="4081429"/>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6C8CCB8-86FF-4F19-BFCE-999CD56E85DA}"/>
                  </a:ext>
                </a:extLst>
              </p14:cNvPr>
              <p14:cNvContentPartPr/>
              <p14:nvPr/>
            </p14:nvContentPartPr>
            <p14:xfrm>
              <a:off x="918054" y="5358472"/>
              <a:ext cx="9524" cy="9524"/>
            </p14:xfrm>
          </p:contentPart>
        </mc:Choice>
        <mc:Fallback xmlns="">
          <p:pic>
            <p:nvPicPr>
              <p:cNvPr id="21" name="Ink 20">
                <a:extLst>
                  <a:ext uri="{FF2B5EF4-FFF2-40B4-BE49-F238E27FC236}">
                    <a16:creationId xmlns:a16="http://schemas.microsoft.com/office/drawing/2014/main" id="{26C8CCB8-86FF-4F19-BFCE-999CD56E85DA}"/>
                  </a:ext>
                </a:extLst>
              </p:cNvPr>
              <p:cNvPicPr/>
              <p:nvPr/>
            </p:nvPicPr>
            <p:blipFill>
              <a:blip r:embed="rId5"/>
              <a:stretch>
                <a:fillRect/>
              </a:stretch>
            </p:blipFill>
            <p:spPr>
              <a:xfrm>
                <a:off x="441854" y="4882272"/>
                <a:ext cx="952400" cy="952400"/>
              </a:xfrm>
              <a:prstGeom prst="rect">
                <a:avLst/>
              </a:prstGeom>
            </p:spPr>
          </p:pic>
        </mc:Fallback>
      </mc:AlternateContent>
      <p:sp>
        <p:nvSpPr>
          <p:cNvPr id="10" name="Rectangle 9">
            <a:extLst>
              <a:ext uri="{FF2B5EF4-FFF2-40B4-BE49-F238E27FC236}">
                <a16:creationId xmlns:a16="http://schemas.microsoft.com/office/drawing/2014/main" id="{AB9AAE54-2116-4804-8A74-EB145AA07241}"/>
              </a:ext>
            </a:extLst>
          </p:cNvPr>
          <p:cNvSpPr/>
          <p:nvPr/>
        </p:nvSpPr>
        <p:spPr>
          <a:xfrm>
            <a:off x="6752710" y="5495017"/>
            <a:ext cx="660613" cy="6117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66C38D7-ECF3-4D5E-A9E1-0A769EF585CA}"/>
              </a:ext>
            </a:extLst>
          </p:cNvPr>
          <p:cNvSpPr/>
          <p:nvPr/>
        </p:nvSpPr>
        <p:spPr>
          <a:xfrm>
            <a:off x="6085477" y="5495016"/>
            <a:ext cx="693057" cy="6040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0317D1-D461-4F2B-8177-5D60BD999681}"/>
              </a:ext>
            </a:extLst>
          </p:cNvPr>
          <p:cNvSpPr/>
          <p:nvPr/>
        </p:nvSpPr>
        <p:spPr>
          <a:xfrm>
            <a:off x="5382530" y="4928958"/>
            <a:ext cx="696686" cy="5660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931CAB-E60F-4BB2-892A-BFBA74DE4D21}"/>
              </a:ext>
            </a:extLst>
          </p:cNvPr>
          <p:cNvSpPr/>
          <p:nvPr/>
        </p:nvSpPr>
        <p:spPr>
          <a:xfrm>
            <a:off x="4685843" y="2338157"/>
            <a:ext cx="696686" cy="747486"/>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8">
            <a:extLst>
              <a:ext uri="{FF2B5EF4-FFF2-40B4-BE49-F238E27FC236}">
                <a16:creationId xmlns:a16="http://schemas.microsoft.com/office/drawing/2014/main" id="{4D45627F-0F48-4B62-8F19-92FE643B7F96}"/>
              </a:ext>
            </a:extLst>
          </p:cNvPr>
          <p:cNvSpPr txBox="1">
            <a:spLocks/>
          </p:cNvSpPr>
          <p:nvPr/>
        </p:nvSpPr>
        <p:spPr>
          <a:xfrm>
            <a:off x="7726411" y="1038765"/>
            <a:ext cx="4596888" cy="1347866"/>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r>
              <a:rPr lang="en-US">
                <a:ea typeface="+mn-lt"/>
                <a:cs typeface="+mn-lt"/>
              </a:rPr>
              <a:t>Competition Winners from</a:t>
            </a:r>
            <a:endParaRPr lang="en-US"/>
          </a:p>
          <a:p>
            <a:r>
              <a:rPr lang="en-US">
                <a:ea typeface="+mn-lt"/>
                <a:cs typeface="+mn-lt"/>
              </a:rPr>
              <a:t>Intel and NVidia</a:t>
            </a:r>
            <a:endParaRPr lang="en-US"/>
          </a:p>
          <a:p>
            <a:endParaRPr lang="en-US"/>
          </a:p>
          <a:p>
            <a:endParaRPr lang="en-US">
              <a:ea typeface="+mn-lt"/>
              <a:cs typeface="+mn-lt"/>
            </a:endParaRPr>
          </a:p>
          <a:p>
            <a:endParaRPr lang="en-US">
              <a:ea typeface="+mn-lt"/>
              <a:cs typeface="+mn-lt"/>
            </a:endParaRPr>
          </a:p>
          <a:p>
            <a:endParaRPr lang="en-US">
              <a:ea typeface="+mn-lt"/>
              <a:cs typeface="+mn-lt"/>
            </a:endParaRPr>
          </a:p>
          <a:p>
            <a:endParaRPr lang="en-US"/>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sp>
        <p:nvSpPr>
          <p:cNvPr id="34" name="Content Placeholder 8">
            <a:extLst>
              <a:ext uri="{FF2B5EF4-FFF2-40B4-BE49-F238E27FC236}">
                <a16:creationId xmlns:a16="http://schemas.microsoft.com/office/drawing/2014/main" id="{82D2980D-58FF-46F0-BBA1-A28B53AEBEBD}"/>
              </a:ext>
            </a:extLst>
          </p:cNvPr>
          <p:cNvSpPr txBox="1">
            <a:spLocks/>
          </p:cNvSpPr>
          <p:nvPr/>
        </p:nvSpPr>
        <p:spPr>
          <a:xfrm>
            <a:off x="7748182" y="1996706"/>
            <a:ext cx="4175974" cy="487483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a:ea typeface="+mn-lt"/>
                <a:cs typeface="+mn-lt"/>
              </a:rPr>
              <a:t>a</a:t>
            </a:r>
          </a:p>
          <a:p>
            <a:r>
              <a:rPr lang="en-US" sz="1400">
                <a:ea typeface="+mn-lt"/>
                <a:cs typeface="+mn-lt"/>
              </a:rPr>
              <a:t>Sourabh </a:t>
            </a:r>
            <a:r>
              <a:rPr lang="en-US" sz="1400" err="1">
                <a:ea typeface="+mn-lt"/>
                <a:cs typeface="+mn-lt"/>
              </a:rPr>
              <a:t>Dongaonkar</a:t>
            </a:r>
            <a:r>
              <a:rPr lang="en-US" sz="1400">
                <a:ea typeface="+mn-lt"/>
                <a:cs typeface="+mn-lt"/>
              </a:rPr>
              <a:t> (Intel Corporation)</a:t>
            </a:r>
            <a:endParaRPr lang="en-US">
              <a:ea typeface="+mn-lt"/>
              <a:cs typeface="+mn-lt"/>
            </a:endParaRPr>
          </a:p>
          <a:p>
            <a:r>
              <a:rPr lang="en-US" sz="1400">
                <a:ea typeface="+mn-lt"/>
                <a:cs typeface="+mn-lt"/>
              </a:rPr>
              <a:t>Mark Hildebrand (Intel Corporation / UCD)</a:t>
            </a:r>
            <a:endParaRPr lang="en-US">
              <a:ea typeface="+mn-lt"/>
              <a:cs typeface="+mn-lt"/>
            </a:endParaRPr>
          </a:p>
          <a:p>
            <a:r>
              <a:rPr lang="en-US" sz="1400">
                <a:ea typeface="+mn-lt"/>
                <a:cs typeface="+mn-lt"/>
              </a:rPr>
              <a:t>Mariano Tepper (Intel Labs)</a:t>
            </a:r>
            <a:endParaRPr lang="en-US">
              <a:ea typeface="+mn-lt"/>
              <a:cs typeface="+mn-lt"/>
            </a:endParaRPr>
          </a:p>
          <a:p>
            <a:r>
              <a:rPr lang="en-US" sz="1400">
                <a:ea typeface="+mn-lt"/>
                <a:cs typeface="+mn-lt"/>
              </a:rPr>
              <a:t>Cecilia </a:t>
            </a:r>
            <a:r>
              <a:rPr lang="en-US" sz="1400" err="1">
                <a:ea typeface="+mn-lt"/>
                <a:cs typeface="+mn-lt"/>
              </a:rPr>
              <a:t>Aguerrebere</a:t>
            </a:r>
            <a:r>
              <a:rPr lang="en-US" sz="1400">
                <a:ea typeface="+mn-lt"/>
                <a:cs typeface="+mn-lt"/>
              </a:rPr>
              <a:t> (Intel Labs)</a:t>
            </a:r>
            <a:endParaRPr lang="en-US">
              <a:ea typeface="+mn-lt"/>
              <a:cs typeface="+mn-lt"/>
            </a:endParaRPr>
          </a:p>
          <a:p>
            <a:r>
              <a:rPr lang="en-US" sz="1400">
                <a:ea typeface="+mn-lt"/>
                <a:cs typeface="+mn-lt"/>
              </a:rPr>
              <a:t>Ted Willke (Intel Labs)</a:t>
            </a:r>
            <a:endParaRPr lang="en-US">
              <a:ea typeface="+mn-lt"/>
              <a:cs typeface="+mn-lt"/>
            </a:endParaRPr>
          </a:p>
          <a:p>
            <a:r>
              <a:rPr lang="en-US" sz="1400">
                <a:ea typeface="+mn-lt"/>
                <a:cs typeface="+mn-lt"/>
              </a:rPr>
              <a:t>Jawad Khan (Intel Corporation)</a:t>
            </a:r>
            <a:endParaRPr lang="en-US"/>
          </a:p>
          <a:p>
            <a:endParaRPr lang="en-US" sz="1400">
              <a:ea typeface="+mn-lt"/>
              <a:cs typeface="+mn-lt"/>
            </a:endParaRPr>
          </a:p>
          <a:p>
            <a:r>
              <a:rPr lang="en-US" sz="1400">
                <a:ea typeface="+mn-lt"/>
                <a:cs typeface="+mn-lt"/>
              </a:rPr>
              <a:t>Akira Naruse (NVIDIA)</a:t>
            </a:r>
            <a:endParaRPr lang="en-US"/>
          </a:p>
          <a:p>
            <a:r>
              <a:rPr lang="en-US" sz="1400" err="1">
                <a:ea typeface="+mn-lt"/>
                <a:cs typeface="+mn-lt"/>
              </a:rPr>
              <a:t>Jingrong</a:t>
            </a:r>
            <a:r>
              <a:rPr lang="en-US" sz="1400">
                <a:ea typeface="+mn-lt"/>
                <a:cs typeface="+mn-lt"/>
              </a:rPr>
              <a:t> Zhang (NVIDIA),</a:t>
            </a:r>
            <a:endParaRPr lang="en-US"/>
          </a:p>
          <a:p>
            <a:r>
              <a:rPr lang="en-US" sz="1400">
                <a:ea typeface="+mn-lt"/>
                <a:cs typeface="+mn-lt"/>
              </a:rPr>
              <a:t>Mahesh </a:t>
            </a:r>
            <a:r>
              <a:rPr lang="en-US" sz="1400" err="1">
                <a:ea typeface="+mn-lt"/>
                <a:cs typeface="+mn-lt"/>
              </a:rPr>
              <a:t>Doijade</a:t>
            </a:r>
            <a:r>
              <a:rPr lang="en-US" sz="1400">
                <a:ea typeface="+mn-lt"/>
                <a:cs typeface="+mn-lt"/>
              </a:rPr>
              <a:t> (NVIDIA)</a:t>
            </a:r>
            <a:endParaRPr lang="en-US">
              <a:ea typeface="+mn-lt"/>
              <a:cs typeface="+mn-lt"/>
            </a:endParaRPr>
          </a:p>
          <a:p>
            <a:r>
              <a:rPr lang="en-US" sz="1400">
                <a:ea typeface="+mn-lt"/>
                <a:cs typeface="+mn-lt"/>
              </a:rPr>
              <a:t>Yong Wang (NVIDIA)</a:t>
            </a:r>
            <a:endParaRPr lang="en-US" sz="1400"/>
          </a:p>
          <a:p>
            <a:endParaRPr lang="en-US">
              <a:ea typeface="+mn-lt"/>
              <a:cs typeface="+mn-lt"/>
            </a:endParaRPr>
          </a:p>
          <a:p>
            <a:endParaRPr lang="en-US">
              <a:ea typeface="+mn-lt"/>
              <a:cs typeface="+mn-lt"/>
            </a:endParaRPr>
          </a:p>
          <a:p>
            <a:endParaRPr lang="en-US">
              <a:ea typeface="+mn-lt"/>
              <a:cs typeface="+mn-lt"/>
            </a:endParaRPr>
          </a:p>
          <a:p>
            <a:endParaRPr lang="en-US"/>
          </a:p>
          <a:p>
            <a:pPr marL="342900" indent="-342900">
              <a:buFont typeface="Arial,Sans-Serif"/>
              <a:buChar char="•"/>
            </a:pPr>
            <a:endParaRPr lang="en-US"/>
          </a:p>
          <a:p>
            <a:endParaRPr lang="en-US"/>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spTree>
    <p:extLst>
      <p:ext uri="{BB962C8B-B14F-4D97-AF65-F5344CB8AC3E}">
        <p14:creationId xmlns:p14="http://schemas.microsoft.com/office/powerpoint/2010/main" val="831232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7D89-882A-4FA0-8F30-7F2EB61FF0DB}"/>
              </a:ext>
            </a:extLst>
          </p:cNvPr>
          <p:cNvSpPr>
            <a:spLocks noGrp="1"/>
          </p:cNvSpPr>
          <p:nvPr>
            <p:ph type="title"/>
          </p:nvPr>
        </p:nvSpPr>
        <p:spPr>
          <a:xfrm>
            <a:off x="482600" y="978408"/>
            <a:ext cx="10634472" cy="880727"/>
          </a:xfrm>
        </p:spPr>
        <p:txBody>
          <a:bodyPr/>
          <a:lstStyle/>
          <a:p>
            <a:r>
              <a:rPr lang="en-US" sz="4200"/>
              <a:t>Winner Overview</a:t>
            </a:r>
          </a:p>
        </p:txBody>
      </p:sp>
      <p:sp>
        <p:nvSpPr>
          <p:cNvPr id="3" name="Text Placeholder 2">
            <a:extLst>
              <a:ext uri="{FF2B5EF4-FFF2-40B4-BE49-F238E27FC236}">
                <a16:creationId xmlns:a16="http://schemas.microsoft.com/office/drawing/2014/main" id="{BA4E7B5D-9BEF-4804-89B8-B1D4DCC60FB8}"/>
              </a:ext>
            </a:extLst>
          </p:cNvPr>
          <p:cNvSpPr>
            <a:spLocks noGrp="1"/>
          </p:cNvSpPr>
          <p:nvPr>
            <p:ph idx="1"/>
          </p:nvPr>
        </p:nvSpPr>
        <p:spPr>
          <a:xfrm>
            <a:off x="482600" y="2015099"/>
            <a:ext cx="10506991" cy="4111234"/>
          </a:xfrm>
        </p:spPr>
        <p:txBody>
          <a:bodyPr vert="horz" lIns="91440" tIns="45720" rIns="91440" bIns="45720" rtlCol="0" anchor="t">
            <a:normAutofit fontScale="85000" lnSpcReduction="10000"/>
          </a:bodyPr>
          <a:lstStyle/>
          <a:p>
            <a:pPr marL="342900" indent="-342900">
              <a:buChar char="•"/>
            </a:pPr>
            <a:r>
              <a:rPr lang="en-US"/>
              <a:t>Track 1 (64 GB RAM)</a:t>
            </a:r>
          </a:p>
          <a:p>
            <a:pPr marL="1028700" lvl="1" indent="-342900"/>
            <a:r>
              <a:rPr lang="en-US" b="1"/>
              <a:t>KST_ANN_T1</a:t>
            </a:r>
            <a:r>
              <a:rPr lang="en-US"/>
              <a:t> by </a:t>
            </a:r>
            <a:r>
              <a:rPr lang="en-US">
                <a:ea typeface="+mn-lt"/>
                <a:cs typeface="+mn-lt"/>
              </a:rPr>
              <a:t>Li Liu, Jin Yu, Guohao Dai, Wei Wu, Yu Qiao, Yu Wang, Lingzhi Liu; Kuaishou Technology and Tsinghua University</a:t>
            </a:r>
          </a:p>
          <a:p>
            <a:pPr marL="342900" indent="-457200">
              <a:buChar char="•"/>
            </a:pPr>
            <a:r>
              <a:rPr lang="en-US">
                <a:ea typeface="+mn-lt"/>
                <a:cs typeface="+mn-lt"/>
              </a:rPr>
              <a:t>Track 2 (64 GB RAM + SSD)</a:t>
            </a:r>
          </a:p>
          <a:p>
            <a:pPr marL="1028700" lvl="1" indent="-342900"/>
            <a:r>
              <a:rPr lang="en-US" b="1">
                <a:ea typeface="+mn-lt"/>
                <a:cs typeface="+mn-lt"/>
              </a:rPr>
              <a:t>BBANN</a:t>
            </a:r>
            <a:r>
              <a:rPr lang="en-US">
                <a:ea typeface="+mn-lt"/>
                <a:cs typeface="+mn-lt"/>
              </a:rPr>
              <a:t>, </a:t>
            </a:r>
            <a:r>
              <a:rPr lang="en-US" err="1">
                <a:ea typeface="+mn-lt"/>
                <a:cs typeface="+mn-lt"/>
              </a:rPr>
              <a:t>Xiaomeng</a:t>
            </a:r>
            <a:r>
              <a:rPr lang="en-US">
                <a:ea typeface="+mn-lt"/>
                <a:cs typeface="+mn-lt"/>
              </a:rPr>
              <a:t> Yi, Xiaofan Luan, </a:t>
            </a:r>
            <a:r>
              <a:rPr lang="en-US" err="1">
                <a:ea typeface="+mn-lt"/>
                <a:cs typeface="+mn-lt"/>
              </a:rPr>
              <a:t>Weizhi</a:t>
            </a:r>
            <a:r>
              <a:rPr lang="en-US">
                <a:ea typeface="+mn-lt"/>
                <a:cs typeface="+mn-lt"/>
              </a:rPr>
              <a:t> Xu,   </a:t>
            </a:r>
            <a:r>
              <a:rPr lang="en-US" err="1">
                <a:ea typeface="+mn-lt"/>
                <a:cs typeface="+mn-lt"/>
              </a:rPr>
              <a:t>Qianya</a:t>
            </a:r>
            <a:r>
              <a:rPr lang="en-US">
                <a:ea typeface="+mn-lt"/>
                <a:cs typeface="+mn-lt"/>
              </a:rPr>
              <a:t> Cheng, </a:t>
            </a:r>
            <a:r>
              <a:rPr lang="en-US" err="1">
                <a:ea typeface="+mn-lt"/>
                <a:cs typeface="+mn-lt"/>
              </a:rPr>
              <a:t>Jigao</a:t>
            </a:r>
            <a:r>
              <a:rPr lang="en-US">
                <a:ea typeface="+mn-lt"/>
                <a:cs typeface="+mn-lt"/>
              </a:rPr>
              <a:t> Luo, Xiangyu Wang,   Jiquan Long, Xiao Yan, Zheng Bian, Jiarui Luo, </a:t>
            </a:r>
            <a:r>
              <a:rPr lang="en-US" err="1">
                <a:ea typeface="+mn-lt"/>
                <a:cs typeface="+mn-lt"/>
              </a:rPr>
              <a:t>Shengjun</a:t>
            </a:r>
            <a:r>
              <a:rPr lang="en-US">
                <a:ea typeface="+mn-lt"/>
                <a:cs typeface="+mn-lt"/>
              </a:rPr>
              <a:t> Li, </a:t>
            </a:r>
            <a:r>
              <a:rPr lang="en-US" err="1">
                <a:ea typeface="+mn-lt"/>
                <a:cs typeface="+mn-lt"/>
              </a:rPr>
              <a:t>Chengming</a:t>
            </a:r>
            <a:r>
              <a:rPr lang="en-US">
                <a:ea typeface="+mn-lt"/>
                <a:cs typeface="+mn-lt"/>
              </a:rPr>
              <a:t> Li; </a:t>
            </a:r>
            <a:r>
              <a:rPr lang="en-US" err="1">
                <a:ea typeface="+mn-lt"/>
                <a:cs typeface="+mn-lt"/>
              </a:rPr>
              <a:t>Zilliz</a:t>
            </a:r>
            <a:r>
              <a:rPr lang="en-US">
                <a:ea typeface="+mn-lt"/>
                <a:cs typeface="+mn-lt"/>
              </a:rPr>
              <a:t> and  Southern University of Science and Technology</a:t>
            </a:r>
          </a:p>
          <a:p>
            <a:pPr marL="342900" indent="-457200">
              <a:buChar char="•"/>
            </a:pPr>
            <a:r>
              <a:rPr lang="en-US">
                <a:ea typeface="+mn-lt"/>
                <a:cs typeface="+mn-lt"/>
              </a:rPr>
              <a:t>Track 3 (No Limits)</a:t>
            </a:r>
          </a:p>
          <a:p>
            <a:pPr marL="800100" indent="-342900">
              <a:buChar char="•"/>
            </a:pPr>
            <a:r>
              <a:rPr lang="en-US" b="1" err="1">
                <a:ea typeface="+mn-lt"/>
                <a:cs typeface="+mn-lt"/>
              </a:rPr>
              <a:t>OptaNNE</a:t>
            </a:r>
            <a:r>
              <a:rPr lang="en-US" b="1">
                <a:ea typeface="+mn-lt"/>
                <a:cs typeface="+mn-lt"/>
              </a:rPr>
              <a:t> </a:t>
            </a:r>
            <a:r>
              <a:rPr lang="en-US" b="1" err="1">
                <a:ea typeface="+mn-lt"/>
                <a:cs typeface="+mn-lt"/>
              </a:rPr>
              <a:t>GraphNN</a:t>
            </a:r>
            <a:r>
              <a:rPr lang="en-US">
                <a:ea typeface="+mn-lt"/>
                <a:cs typeface="+mn-lt"/>
              </a:rPr>
              <a:t>, Sourabh </a:t>
            </a:r>
            <a:r>
              <a:rPr lang="en-US" err="1">
                <a:ea typeface="+mn-lt"/>
                <a:cs typeface="+mn-lt"/>
              </a:rPr>
              <a:t>Dongaonkar</a:t>
            </a:r>
            <a:r>
              <a:rPr lang="en-US">
                <a:ea typeface="+mn-lt"/>
                <a:cs typeface="+mn-lt"/>
              </a:rPr>
              <a:t> (Intel Corporation), Mark Hildebrand (Intel Corporation / UC Davis), Mariano Tepper (Intel Labs), Cecilia </a:t>
            </a:r>
            <a:r>
              <a:rPr lang="en-US" err="1">
                <a:ea typeface="+mn-lt"/>
                <a:cs typeface="+mn-lt"/>
              </a:rPr>
              <a:t>Aguerrebere</a:t>
            </a:r>
            <a:r>
              <a:rPr lang="en-US">
                <a:ea typeface="+mn-lt"/>
                <a:cs typeface="+mn-lt"/>
              </a:rPr>
              <a:t> (Intel Labs), Ted Willke (Intel Labs), Jawad Khan (Intel Corporation)</a:t>
            </a:r>
          </a:p>
          <a:p>
            <a:pPr marL="800100" indent="-342900">
              <a:buChar char="•"/>
            </a:pPr>
            <a:r>
              <a:rPr lang="en-US" b="1">
                <a:ea typeface="+mn-lt"/>
                <a:cs typeface="+mn-lt"/>
              </a:rPr>
              <a:t>CUANNS </a:t>
            </a:r>
            <a:r>
              <a:rPr lang="en-US" b="1" err="1">
                <a:ea typeface="+mn-lt"/>
                <a:cs typeface="+mn-lt"/>
              </a:rPr>
              <a:t>MultiGPU</a:t>
            </a:r>
            <a:r>
              <a:rPr lang="en-US">
                <a:ea typeface="+mn-lt"/>
                <a:cs typeface="+mn-lt"/>
              </a:rPr>
              <a:t>, Akira Naruse (NVIDIA), </a:t>
            </a:r>
            <a:r>
              <a:rPr lang="en-US" err="1">
                <a:ea typeface="+mn-lt"/>
                <a:cs typeface="+mn-lt"/>
              </a:rPr>
              <a:t>Jingrong</a:t>
            </a:r>
            <a:r>
              <a:rPr lang="en-US">
                <a:ea typeface="+mn-lt"/>
                <a:cs typeface="+mn-lt"/>
              </a:rPr>
              <a:t> Zhang (NVIDIA), Mahesh </a:t>
            </a:r>
            <a:r>
              <a:rPr lang="en-US" err="1">
                <a:ea typeface="+mn-lt"/>
                <a:cs typeface="+mn-lt"/>
              </a:rPr>
              <a:t>Doijade</a:t>
            </a:r>
            <a:r>
              <a:rPr lang="en-US">
                <a:ea typeface="+mn-lt"/>
                <a:cs typeface="+mn-lt"/>
              </a:rPr>
              <a:t> (NVIDIA), Yong Wang (NVIDIA)</a:t>
            </a:r>
            <a:endParaRPr lang="en-US"/>
          </a:p>
        </p:txBody>
      </p:sp>
    </p:spTree>
    <p:extLst>
      <p:ext uri="{BB962C8B-B14F-4D97-AF65-F5344CB8AC3E}">
        <p14:creationId xmlns:p14="http://schemas.microsoft.com/office/powerpoint/2010/main" val="221290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BC95-EE71-46DD-AF05-2C57A66530CE}"/>
              </a:ext>
            </a:extLst>
          </p:cNvPr>
          <p:cNvSpPr>
            <a:spLocks noGrp="1"/>
          </p:cNvSpPr>
          <p:nvPr>
            <p:ph type="title"/>
          </p:nvPr>
        </p:nvSpPr>
        <p:spPr/>
        <p:txBody>
          <a:bodyPr/>
          <a:lstStyle/>
          <a:p>
            <a:r>
              <a:rPr lang="en-US"/>
              <a:t>Invited Talk</a:t>
            </a:r>
            <a:br>
              <a:rPr lang="en-US"/>
            </a:br>
            <a:r>
              <a:rPr lang="en-US"/>
              <a:t>Prof. Alexandr Andoni, Columbia University</a:t>
            </a:r>
          </a:p>
        </p:txBody>
      </p:sp>
      <p:sp>
        <p:nvSpPr>
          <p:cNvPr id="3" name="Content Placeholder 2">
            <a:extLst>
              <a:ext uri="{FF2B5EF4-FFF2-40B4-BE49-F238E27FC236}">
                <a16:creationId xmlns:a16="http://schemas.microsoft.com/office/drawing/2014/main" id="{BF27B68B-5EAD-41E2-8039-986233AC78CF}"/>
              </a:ext>
            </a:extLst>
          </p:cNvPr>
          <p:cNvSpPr>
            <a:spLocks noGrp="1"/>
          </p:cNvSpPr>
          <p:nvPr>
            <p:ph type="body" idx="1"/>
          </p:nvPr>
        </p:nvSpPr>
        <p:spPr/>
        <p:txBody>
          <a:bodyPr vert="horz" lIns="91440" tIns="45720" rIns="91440" bIns="45720" rtlCol="0" anchor="t">
            <a:normAutofit/>
          </a:bodyPr>
          <a:lstStyle/>
          <a:p>
            <a:r>
              <a:rPr lang="en-US"/>
              <a:t>Learning to Hash Robustly, with Guarantees </a:t>
            </a:r>
          </a:p>
          <a:p>
            <a:endParaRPr lang="en-US"/>
          </a:p>
          <a:p>
            <a:r>
              <a:rPr lang="en-US"/>
              <a:t>(12:45—13:20)</a:t>
            </a:r>
          </a:p>
        </p:txBody>
      </p:sp>
    </p:spTree>
    <p:extLst>
      <p:ext uri="{BB962C8B-B14F-4D97-AF65-F5344CB8AC3E}">
        <p14:creationId xmlns:p14="http://schemas.microsoft.com/office/powerpoint/2010/main" val="324501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7EDF-D1AE-4D71-B9F2-CFE7BC5893A1}"/>
              </a:ext>
            </a:extLst>
          </p:cNvPr>
          <p:cNvSpPr>
            <a:spLocks noGrp="1"/>
          </p:cNvSpPr>
          <p:nvPr>
            <p:ph type="title"/>
          </p:nvPr>
        </p:nvSpPr>
        <p:spPr>
          <a:xfrm>
            <a:off x="482600" y="978408"/>
            <a:ext cx="10634472" cy="771568"/>
          </a:xfrm>
        </p:spPr>
        <p:txBody>
          <a:bodyPr/>
          <a:lstStyle/>
          <a:p>
            <a:r>
              <a:rPr lang="en-US" sz="4400"/>
              <a:t>Overview</a:t>
            </a:r>
          </a:p>
        </p:txBody>
      </p:sp>
      <p:sp>
        <p:nvSpPr>
          <p:cNvPr id="3" name="Content Placeholder 2">
            <a:extLst>
              <a:ext uri="{FF2B5EF4-FFF2-40B4-BE49-F238E27FC236}">
                <a16:creationId xmlns:a16="http://schemas.microsoft.com/office/drawing/2014/main" id="{2BE3FB1C-EAED-4FB1-B459-6A2881236EDE}"/>
              </a:ext>
            </a:extLst>
          </p:cNvPr>
          <p:cNvSpPr>
            <a:spLocks noGrp="1"/>
          </p:cNvSpPr>
          <p:nvPr>
            <p:ph idx="1"/>
          </p:nvPr>
        </p:nvSpPr>
        <p:spPr>
          <a:xfrm>
            <a:off x="482600" y="1835788"/>
            <a:ext cx="10506991" cy="4043803"/>
          </a:xfrm>
        </p:spPr>
        <p:txBody>
          <a:bodyPr vert="horz" lIns="91440" tIns="45720" rIns="91440" bIns="45720" rtlCol="0" anchor="t">
            <a:normAutofit fontScale="92500" lnSpcReduction="20000"/>
          </a:bodyPr>
          <a:lstStyle/>
          <a:p>
            <a:pPr marL="457200" indent="-457200">
              <a:buAutoNum type="arabicPeriod"/>
            </a:pPr>
            <a:r>
              <a:rPr lang="en-US"/>
              <a:t>Result presentation  (12:00—12:45)</a:t>
            </a:r>
          </a:p>
          <a:p>
            <a:pPr lvl="1" indent="0">
              <a:buNone/>
            </a:pPr>
            <a:r>
              <a:rPr lang="en-US"/>
              <a:t>Track 1 and 2: Harsha</a:t>
            </a:r>
          </a:p>
          <a:p>
            <a:pPr lvl="1" indent="0">
              <a:buNone/>
            </a:pPr>
            <a:r>
              <a:rPr lang="en-US"/>
              <a:t>Track 3: George</a:t>
            </a:r>
          </a:p>
          <a:p>
            <a:pPr marL="457200" indent="-457200">
              <a:buAutoNum type="arabicPeriod"/>
            </a:pPr>
            <a:r>
              <a:rPr lang="en-US"/>
              <a:t>Invited Talk by Alexandr Andoni (12:45—13:20)</a:t>
            </a:r>
            <a:br>
              <a:rPr lang="en-US"/>
            </a:br>
            <a:r>
              <a:rPr lang="en-US" i="1"/>
              <a:t>"Learning to Hash Robustly, with Guarantees"</a:t>
            </a:r>
          </a:p>
          <a:p>
            <a:pPr marL="457200" indent="-457200">
              <a:buAutoNum type="arabicPeriod"/>
            </a:pPr>
            <a:r>
              <a:rPr lang="en-US"/>
              <a:t>Invited Talk by Anshumali Shrivastava (13:20—13:55)</a:t>
            </a:r>
            <a:br>
              <a:rPr lang="en-US"/>
            </a:br>
            <a:r>
              <a:rPr lang="en-US" i="1"/>
              <a:t>"Iterative Repartitioning for Learning to Hash and the Power of k Choices"</a:t>
            </a:r>
          </a:p>
          <a:p>
            <a:pPr marL="457200" indent="-457200">
              <a:buAutoNum type="arabicPeriod"/>
            </a:pPr>
            <a:r>
              <a:rPr lang="en-US"/>
              <a:t>Winner Presentations (13:55—14:30)</a:t>
            </a:r>
          </a:p>
          <a:p>
            <a:pPr marL="1143000" lvl="1">
              <a:buAutoNum type="arabicPeriod"/>
            </a:pPr>
            <a:r>
              <a:rPr lang="en-US"/>
              <a:t>T1: </a:t>
            </a:r>
            <a:r>
              <a:rPr lang="en-US" b="1">
                <a:ea typeface="+mn-lt"/>
                <a:cs typeface="+mn-lt"/>
              </a:rPr>
              <a:t>KST_ANN_T1</a:t>
            </a:r>
          </a:p>
          <a:p>
            <a:pPr marL="1143000" lvl="1">
              <a:buAutoNum type="arabicPeriod"/>
            </a:pPr>
            <a:r>
              <a:rPr lang="en-US"/>
              <a:t>T2: </a:t>
            </a:r>
            <a:r>
              <a:rPr lang="en-US" b="1">
                <a:ea typeface="+mn-lt"/>
                <a:cs typeface="+mn-lt"/>
              </a:rPr>
              <a:t>BBANN</a:t>
            </a:r>
          </a:p>
          <a:p>
            <a:pPr marL="1143000" lvl="1">
              <a:buAutoNum type="arabicPeriod"/>
            </a:pPr>
            <a:r>
              <a:rPr lang="en-US"/>
              <a:t>T3: </a:t>
            </a:r>
            <a:r>
              <a:rPr lang="en-US" b="1" err="1">
                <a:ea typeface="+mn-lt"/>
                <a:cs typeface="+mn-lt"/>
              </a:rPr>
              <a:t>OptaNNE</a:t>
            </a:r>
            <a:r>
              <a:rPr lang="en-US" b="1">
                <a:ea typeface="+mn-lt"/>
                <a:cs typeface="+mn-lt"/>
              </a:rPr>
              <a:t> </a:t>
            </a:r>
            <a:r>
              <a:rPr lang="en-US" b="1" err="1">
                <a:ea typeface="+mn-lt"/>
                <a:cs typeface="+mn-lt"/>
              </a:rPr>
              <a:t>GraphNN</a:t>
            </a:r>
            <a:r>
              <a:rPr lang="en-US" b="1">
                <a:ea typeface="+mn-lt"/>
                <a:cs typeface="+mn-lt"/>
              </a:rPr>
              <a:t> (Intel), CUANNS </a:t>
            </a:r>
            <a:r>
              <a:rPr lang="en-US" b="1" err="1">
                <a:ea typeface="+mn-lt"/>
                <a:cs typeface="+mn-lt"/>
              </a:rPr>
              <a:t>MultiGPU</a:t>
            </a:r>
            <a:r>
              <a:rPr lang="en-US" b="1">
                <a:ea typeface="+mn-lt"/>
                <a:cs typeface="+mn-lt"/>
              </a:rPr>
              <a:t> (NVIDIA)</a:t>
            </a:r>
          </a:p>
          <a:p>
            <a:pPr marL="457200" indent="-457200">
              <a:buAutoNum type="arabicPeriod"/>
            </a:pPr>
            <a:r>
              <a:rPr lang="en-US"/>
              <a:t>Open discussion/future directions (14:30—15:00)</a:t>
            </a:r>
          </a:p>
          <a:p>
            <a:pPr marL="457200" indent="-457200">
              <a:buAutoNum type="arabicPeriod"/>
            </a:pPr>
            <a:endParaRPr lang="en-US"/>
          </a:p>
        </p:txBody>
      </p:sp>
    </p:spTree>
    <p:extLst>
      <p:ext uri="{BB962C8B-B14F-4D97-AF65-F5344CB8AC3E}">
        <p14:creationId xmlns:p14="http://schemas.microsoft.com/office/powerpoint/2010/main" val="679060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BC95-EE71-46DD-AF05-2C57A66530CE}"/>
              </a:ext>
            </a:extLst>
          </p:cNvPr>
          <p:cNvSpPr>
            <a:spLocks noGrp="1"/>
          </p:cNvSpPr>
          <p:nvPr>
            <p:ph type="title"/>
          </p:nvPr>
        </p:nvSpPr>
        <p:spPr/>
        <p:txBody>
          <a:bodyPr/>
          <a:lstStyle/>
          <a:p>
            <a:r>
              <a:rPr lang="en-US"/>
              <a:t>Invited Talk</a:t>
            </a:r>
            <a:br>
              <a:rPr lang="en-US"/>
            </a:br>
            <a:r>
              <a:rPr lang="en-US"/>
              <a:t>Prof. Anshumali Shrivastava, Rice University</a:t>
            </a:r>
          </a:p>
        </p:txBody>
      </p:sp>
      <p:sp>
        <p:nvSpPr>
          <p:cNvPr id="3" name="Content Placeholder 2">
            <a:extLst>
              <a:ext uri="{FF2B5EF4-FFF2-40B4-BE49-F238E27FC236}">
                <a16:creationId xmlns:a16="http://schemas.microsoft.com/office/drawing/2014/main" id="{BF27B68B-5EAD-41E2-8039-986233AC78CF}"/>
              </a:ext>
            </a:extLst>
          </p:cNvPr>
          <p:cNvSpPr>
            <a:spLocks noGrp="1"/>
          </p:cNvSpPr>
          <p:nvPr>
            <p:ph type="body" idx="1"/>
          </p:nvPr>
        </p:nvSpPr>
        <p:spPr/>
        <p:txBody>
          <a:bodyPr vert="horz" lIns="91440" tIns="45720" rIns="91440" bIns="45720" rtlCol="0" anchor="t">
            <a:normAutofit/>
          </a:bodyPr>
          <a:lstStyle/>
          <a:p>
            <a:r>
              <a:rPr lang="en-US">
                <a:ea typeface="+mn-lt"/>
                <a:cs typeface="+mn-lt"/>
              </a:rPr>
              <a:t>Iterative </a:t>
            </a:r>
            <a:r>
              <a:rPr lang="en-US" err="1">
                <a:ea typeface="+mn-lt"/>
                <a:cs typeface="+mn-lt"/>
              </a:rPr>
              <a:t>Repartioning</a:t>
            </a:r>
            <a:r>
              <a:rPr lang="en-US">
                <a:ea typeface="+mn-lt"/>
                <a:cs typeface="+mn-lt"/>
              </a:rPr>
              <a:t> for Learning to Hash and the Power of k Choices</a:t>
            </a:r>
            <a:endParaRPr lang="en-US"/>
          </a:p>
          <a:p>
            <a:endParaRPr lang="en-US"/>
          </a:p>
          <a:p>
            <a:r>
              <a:rPr lang="en-US"/>
              <a:t>(13:20—13:55)</a:t>
            </a:r>
          </a:p>
        </p:txBody>
      </p:sp>
    </p:spTree>
    <p:extLst>
      <p:ext uri="{BB962C8B-B14F-4D97-AF65-F5344CB8AC3E}">
        <p14:creationId xmlns:p14="http://schemas.microsoft.com/office/powerpoint/2010/main" val="1065889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54FD8-342A-4A5A-B95B-E76836FEB938}"/>
              </a:ext>
            </a:extLst>
          </p:cNvPr>
          <p:cNvSpPr>
            <a:spLocks noGrp="1"/>
          </p:cNvSpPr>
          <p:nvPr>
            <p:ph type="title"/>
          </p:nvPr>
        </p:nvSpPr>
        <p:spPr/>
        <p:txBody>
          <a:bodyPr/>
          <a:lstStyle/>
          <a:p>
            <a:r>
              <a:rPr lang="en-US"/>
              <a:t>Winner Presentations</a:t>
            </a:r>
          </a:p>
        </p:txBody>
      </p:sp>
      <p:sp>
        <p:nvSpPr>
          <p:cNvPr id="3" name="Text Placeholder 2">
            <a:extLst>
              <a:ext uri="{FF2B5EF4-FFF2-40B4-BE49-F238E27FC236}">
                <a16:creationId xmlns:a16="http://schemas.microsoft.com/office/drawing/2014/main" id="{336995FC-E0FA-4D6D-B3ED-4AD72635F721}"/>
              </a:ext>
            </a:extLst>
          </p:cNvPr>
          <p:cNvSpPr>
            <a:spLocks noGrp="1"/>
          </p:cNvSpPr>
          <p:nvPr>
            <p:ph type="body" idx="1"/>
          </p:nvPr>
        </p:nvSpPr>
        <p:spPr/>
        <p:txBody>
          <a:bodyPr vert="horz" lIns="91440" tIns="45720" rIns="91440" bIns="45720" rtlCol="0" anchor="t">
            <a:normAutofit/>
          </a:bodyPr>
          <a:lstStyle/>
          <a:p>
            <a:r>
              <a:rPr lang="en-US"/>
              <a:t>(13:55-14:30)</a:t>
            </a:r>
          </a:p>
        </p:txBody>
      </p:sp>
    </p:spTree>
    <p:extLst>
      <p:ext uri="{BB962C8B-B14F-4D97-AF65-F5344CB8AC3E}">
        <p14:creationId xmlns:p14="http://schemas.microsoft.com/office/powerpoint/2010/main" val="631424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DA27-CD1B-4507-BC72-CC43407C5A55}"/>
              </a:ext>
            </a:extLst>
          </p:cNvPr>
          <p:cNvSpPr>
            <a:spLocks noGrp="1"/>
          </p:cNvSpPr>
          <p:nvPr>
            <p:ph type="title"/>
          </p:nvPr>
        </p:nvSpPr>
        <p:spPr/>
        <p:txBody>
          <a:bodyPr/>
          <a:lstStyle/>
          <a:p>
            <a:r>
              <a:rPr lang="en-US"/>
              <a:t>Open Discussion &amp; Future Directions</a:t>
            </a:r>
          </a:p>
        </p:txBody>
      </p:sp>
      <p:sp>
        <p:nvSpPr>
          <p:cNvPr id="3" name="Text Placeholder 2">
            <a:extLst>
              <a:ext uri="{FF2B5EF4-FFF2-40B4-BE49-F238E27FC236}">
                <a16:creationId xmlns:a16="http://schemas.microsoft.com/office/drawing/2014/main" id="{5C0061BD-11F7-4269-A648-B3656AA7D2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062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24746-8DED-4233-B7CE-B4AFCA85FA3B}"/>
              </a:ext>
            </a:extLst>
          </p:cNvPr>
          <p:cNvSpPr>
            <a:spLocks noGrp="1"/>
          </p:cNvSpPr>
          <p:nvPr>
            <p:ph type="title"/>
          </p:nvPr>
        </p:nvSpPr>
        <p:spPr/>
        <p:txBody>
          <a:bodyPr/>
          <a:lstStyle/>
          <a:p>
            <a:r>
              <a:rPr lang="en-US">
                <a:ea typeface="+mj-lt"/>
                <a:cs typeface="+mj-lt"/>
              </a:rPr>
              <a:t>Topic 1: </a:t>
            </a:r>
            <a:r>
              <a:rPr lang="en-US" i="1">
                <a:ea typeface="+mj-lt"/>
                <a:cs typeface="+mj-lt"/>
              </a:rPr>
              <a:t>Filtered ANNS</a:t>
            </a:r>
            <a:endParaRPr lang="en-US"/>
          </a:p>
        </p:txBody>
      </p:sp>
      <p:sp>
        <p:nvSpPr>
          <p:cNvPr id="3" name="Text Placeholder 2">
            <a:extLst>
              <a:ext uri="{FF2B5EF4-FFF2-40B4-BE49-F238E27FC236}">
                <a16:creationId xmlns:a16="http://schemas.microsoft.com/office/drawing/2014/main" id="{F9D1409D-7A3D-4821-8D96-F20791A419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9588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449F-8D65-4CF4-97EC-C500AEC9B67C}"/>
              </a:ext>
            </a:extLst>
          </p:cNvPr>
          <p:cNvSpPr>
            <a:spLocks noGrp="1"/>
          </p:cNvSpPr>
          <p:nvPr>
            <p:ph type="title"/>
          </p:nvPr>
        </p:nvSpPr>
        <p:spPr/>
        <p:txBody>
          <a:bodyPr/>
          <a:lstStyle/>
          <a:p>
            <a:r>
              <a:rPr lang="en-US"/>
              <a:t>Topic 2: </a:t>
            </a:r>
            <a:r>
              <a:rPr lang="en-US" i="1">
                <a:ea typeface="+mj-lt"/>
                <a:cs typeface="+mj-lt"/>
              </a:rPr>
              <a:t>Streaming ANNS</a:t>
            </a:r>
            <a:endParaRPr lang="en-US">
              <a:ea typeface="+mj-lt"/>
              <a:cs typeface="+mj-lt"/>
            </a:endParaRPr>
          </a:p>
        </p:txBody>
      </p:sp>
      <p:sp>
        <p:nvSpPr>
          <p:cNvPr id="3" name="Content Placeholder 2">
            <a:extLst>
              <a:ext uri="{FF2B5EF4-FFF2-40B4-BE49-F238E27FC236}">
                <a16:creationId xmlns:a16="http://schemas.microsoft.com/office/drawing/2014/main" id="{B80E10DF-5BE2-47E0-B50F-752B6B2511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987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F063-54DF-4C41-890E-D819BD80D002}"/>
              </a:ext>
            </a:extLst>
          </p:cNvPr>
          <p:cNvSpPr>
            <a:spLocks noGrp="1"/>
          </p:cNvSpPr>
          <p:nvPr>
            <p:ph type="title"/>
          </p:nvPr>
        </p:nvSpPr>
        <p:spPr/>
        <p:txBody>
          <a:bodyPr/>
          <a:lstStyle/>
          <a:p>
            <a:r>
              <a:rPr lang="en-US"/>
              <a:t>Topic 3: </a:t>
            </a:r>
            <a:r>
              <a:rPr lang="en-US" i="1">
                <a:ea typeface="+mj-lt"/>
                <a:cs typeface="+mj-lt"/>
              </a:rPr>
              <a:t>Out of distribution queries</a:t>
            </a:r>
            <a:endParaRPr lang="en-US">
              <a:ea typeface="+mj-lt"/>
              <a:cs typeface="+mj-lt"/>
            </a:endParaRPr>
          </a:p>
        </p:txBody>
      </p:sp>
      <p:sp>
        <p:nvSpPr>
          <p:cNvPr id="3" name="Content Placeholder 2">
            <a:extLst>
              <a:ext uri="{FF2B5EF4-FFF2-40B4-BE49-F238E27FC236}">
                <a16:creationId xmlns:a16="http://schemas.microsoft.com/office/drawing/2014/main" id="{7C0C6AF3-21D9-4300-88FD-F9F650704C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8507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32D0-6DE1-4728-B750-AE3EA5A6E62C}"/>
              </a:ext>
            </a:extLst>
          </p:cNvPr>
          <p:cNvSpPr>
            <a:spLocks noGrp="1"/>
          </p:cNvSpPr>
          <p:nvPr>
            <p:ph type="title"/>
          </p:nvPr>
        </p:nvSpPr>
        <p:spPr/>
        <p:txBody>
          <a:bodyPr/>
          <a:lstStyle/>
          <a:p>
            <a:r>
              <a:rPr lang="en-US">
                <a:ea typeface="+mj-lt"/>
                <a:cs typeface="+mj-lt"/>
              </a:rPr>
              <a:t>Topic 4:</a:t>
            </a:r>
            <a:r>
              <a:rPr lang="en-US" i="1">
                <a:ea typeface="+mj-lt"/>
                <a:cs typeface="+mj-lt"/>
              </a:rPr>
              <a:t> Better vector compression</a:t>
            </a:r>
            <a:endParaRPr lang="en-US"/>
          </a:p>
        </p:txBody>
      </p:sp>
      <p:sp>
        <p:nvSpPr>
          <p:cNvPr id="3" name="Content Placeholder 2">
            <a:extLst>
              <a:ext uri="{FF2B5EF4-FFF2-40B4-BE49-F238E27FC236}">
                <a16:creationId xmlns:a16="http://schemas.microsoft.com/office/drawing/2014/main" id="{E83FB388-4686-43BD-B8FD-8D7E20982B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81658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D02F-C0A2-4331-A682-7C9E5A934430}"/>
              </a:ext>
            </a:extLst>
          </p:cNvPr>
          <p:cNvSpPr>
            <a:spLocks noGrp="1"/>
          </p:cNvSpPr>
          <p:nvPr>
            <p:ph type="title"/>
          </p:nvPr>
        </p:nvSpPr>
        <p:spPr/>
        <p:txBody>
          <a:bodyPr/>
          <a:lstStyle/>
          <a:p>
            <a:r>
              <a:rPr lang="en-US"/>
              <a:t>Result Presentation </a:t>
            </a:r>
            <a:br>
              <a:rPr lang="en-US"/>
            </a:br>
            <a:endParaRPr lang="en-US"/>
          </a:p>
        </p:txBody>
      </p:sp>
      <p:sp>
        <p:nvSpPr>
          <p:cNvPr id="3" name="Content Placeholder 2">
            <a:extLst>
              <a:ext uri="{FF2B5EF4-FFF2-40B4-BE49-F238E27FC236}">
                <a16:creationId xmlns:a16="http://schemas.microsoft.com/office/drawing/2014/main" id="{03C9C2B5-A717-489D-B429-E5367936C3BE}"/>
              </a:ext>
            </a:extLst>
          </p:cNvPr>
          <p:cNvSpPr>
            <a:spLocks noGrp="1"/>
          </p:cNvSpPr>
          <p:nvPr>
            <p:ph type="body" idx="1"/>
          </p:nvPr>
        </p:nvSpPr>
        <p:spPr/>
        <p:txBody>
          <a:bodyPr vert="horz" lIns="91440" tIns="45720" rIns="91440" bIns="45720" rtlCol="0" anchor="t">
            <a:normAutofit/>
          </a:bodyPr>
          <a:lstStyle/>
          <a:p>
            <a:r>
              <a:rPr lang="en-US" i="0">
                <a:ea typeface="+mn-lt"/>
                <a:cs typeface="+mn-lt"/>
              </a:rPr>
              <a:t>(12:00—12:45)</a:t>
            </a:r>
            <a:endParaRPr lang="en-US"/>
          </a:p>
        </p:txBody>
      </p:sp>
    </p:spTree>
    <p:extLst>
      <p:ext uri="{BB962C8B-B14F-4D97-AF65-F5344CB8AC3E}">
        <p14:creationId xmlns:p14="http://schemas.microsoft.com/office/powerpoint/2010/main" val="2805497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Any hardware. Baseline </a:t>
            </a:r>
            <a:r>
              <a:rPr lang="en-US" sz="3600">
                <a:hlinkClick r:id="rId3"/>
              </a:rPr>
              <a:t>FAISS</a:t>
            </a:r>
            <a:r>
              <a:rPr lang="en-US" sz="3600"/>
              <a:t> on V100 GPU</a:t>
            </a:r>
          </a:p>
        </p:txBody>
      </p:sp>
      <p:sp>
        <p:nvSpPr>
          <p:cNvPr id="9" name="Content Placeholder 8">
            <a:extLst>
              <a:ext uri="{FF2B5EF4-FFF2-40B4-BE49-F238E27FC236}">
                <a16:creationId xmlns:a16="http://schemas.microsoft.com/office/drawing/2014/main" id="{B3ED8638-7C4D-42BE-BAF6-58B3DC763905}"/>
              </a:ext>
            </a:extLst>
          </p:cNvPr>
          <p:cNvSpPr>
            <a:spLocks noGrp="1"/>
          </p:cNvSpPr>
          <p:nvPr>
            <p:ph idx="1"/>
          </p:nvPr>
        </p:nvSpPr>
        <p:spPr>
          <a:xfrm>
            <a:off x="482600" y="1397322"/>
            <a:ext cx="4808308" cy="4896608"/>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a:t>Use any hardware – bare metal, cloud or custom components/silicon</a:t>
            </a:r>
          </a:p>
          <a:p>
            <a:pPr marL="1028700" lvl="1" indent="-342900"/>
            <a:r>
              <a:rPr lang="en-US"/>
              <a:t>Better accelerators</a:t>
            </a:r>
          </a:p>
          <a:p>
            <a:pPr marL="1028700" lvl="1" indent="-342900"/>
            <a:r>
              <a:rPr lang="en-US"/>
              <a:t>Better memory technologies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Baseline: FAISS (IVF1048576,SQ8) on V100 GPU + 700GB DRAM</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4 leaderboards</a:t>
            </a:r>
          </a:p>
          <a:p>
            <a:pPr marL="1028700" lvl="1" indent="-342900"/>
            <a:r>
              <a:rPr lang="en-US" b="1"/>
              <a:t>Recall</a:t>
            </a:r>
            <a:r>
              <a:rPr lang="en-US"/>
              <a:t> improvements at 2K QPS</a:t>
            </a:r>
          </a:p>
          <a:p>
            <a:pPr marL="1028700" lvl="1" indent="-342900"/>
            <a:r>
              <a:rPr lang="en-US" b="1"/>
              <a:t>QPS</a:t>
            </a:r>
            <a:r>
              <a:rPr lang="en-US"/>
              <a:t> improvement at 90% recall</a:t>
            </a:r>
          </a:p>
          <a:p>
            <a:pPr marL="1028700" lvl="1" indent="-342900"/>
            <a:r>
              <a:rPr lang="en-US" b="1"/>
              <a:t>Power</a:t>
            </a:r>
            <a:endParaRPr lang="en-US"/>
          </a:p>
          <a:p>
            <a:pPr marL="1028700" lvl="1" indent="-342900"/>
            <a:r>
              <a:rPr lang="en-US" b="1"/>
              <a:t>Cost</a:t>
            </a:r>
            <a:endParaRPr lang="en-US"/>
          </a:p>
        </p:txBody>
      </p:sp>
      <p:graphicFrame>
        <p:nvGraphicFramePr>
          <p:cNvPr id="12" name="Table 12">
            <a:extLst>
              <a:ext uri="{FF2B5EF4-FFF2-40B4-BE49-F238E27FC236}">
                <a16:creationId xmlns:a16="http://schemas.microsoft.com/office/drawing/2014/main" id="{D0C8C352-0B61-449B-AE12-BC5FCAC21D7C}"/>
              </a:ext>
            </a:extLst>
          </p:cNvPr>
          <p:cNvGraphicFramePr>
            <a:graphicFrameLocks noGrp="1"/>
          </p:cNvGraphicFramePr>
          <p:nvPr>
            <p:extLst>
              <p:ext uri="{D42A27DB-BD31-4B8C-83A1-F6EECF244321}">
                <p14:modId xmlns:p14="http://schemas.microsoft.com/office/powerpoint/2010/main" val="341298848"/>
              </p:ext>
            </p:extLst>
          </p:nvPr>
        </p:nvGraphicFramePr>
        <p:xfrm>
          <a:off x="5214649" y="1588145"/>
          <a:ext cx="3203554" cy="3804090"/>
        </p:xfrm>
        <a:graphic>
          <a:graphicData uri="http://schemas.openxmlformats.org/drawingml/2006/table">
            <a:tbl>
              <a:tblPr firstRow="1" bandRow="1">
                <a:tableStyleId>{5C22544A-7EE6-4342-B048-85BDC9FD1C3A}</a:tableStyleId>
              </a:tblPr>
              <a:tblGrid>
                <a:gridCol w="1707581">
                  <a:extLst>
                    <a:ext uri="{9D8B030D-6E8A-4147-A177-3AD203B41FA5}">
                      <a16:colId xmlns:a16="http://schemas.microsoft.com/office/drawing/2014/main" val="1695187056"/>
                    </a:ext>
                  </a:extLst>
                </a:gridCol>
                <a:gridCol w="660400">
                  <a:extLst>
                    <a:ext uri="{9D8B030D-6E8A-4147-A177-3AD203B41FA5}">
                      <a16:colId xmlns:a16="http://schemas.microsoft.com/office/drawing/2014/main" val="2837992189"/>
                    </a:ext>
                  </a:extLst>
                </a:gridCol>
                <a:gridCol w="835573">
                  <a:extLst>
                    <a:ext uri="{9D8B030D-6E8A-4147-A177-3AD203B41FA5}">
                      <a16:colId xmlns:a16="http://schemas.microsoft.com/office/drawing/2014/main" val="3408192435"/>
                    </a:ext>
                  </a:extLst>
                </a:gridCol>
              </a:tblGrid>
              <a:tr h="632802">
                <a:tc>
                  <a:txBody>
                    <a:bodyPr/>
                    <a:lstStyle/>
                    <a:p>
                      <a:r>
                        <a:rPr lang="en-US"/>
                        <a:t>Dataset</a:t>
                      </a:r>
                    </a:p>
                  </a:txBody>
                  <a:tcPr/>
                </a:tc>
                <a:tc>
                  <a:txBody>
                    <a:bodyPr/>
                    <a:lstStyle/>
                    <a:p>
                      <a:r>
                        <a:rPr lang="en-US"/>
                        <a:t>QPS</a:t>
                      </a:r>
                    </a:p>
                  </a:txBody>
                  <a:tcPr/>
                </a:tc>
                <a:tc>
                  <a:txBody>
                    <a:bodyPr/>
                    <a:lstStyle/>
                    <a:p>
                      <a:r>
                        <a:rPr lang="en-US"/>
                        <a:t>Recall@10</a:t>
                      </a:r>
                    </a:p>
                  </a:txBody>
                  <a:tcPr/>
                </a:tc>
                <a:extLst>
                  <a:ext uri="{0D108BD9-81ED-4DB2-BD59-A6C34878D82A}">
                    <a16:rowId xmlns:a16="http://schemas.microsoft.com/office/drawing/2014/main" val="3447699498"/>
                  </a:ext>
                </a:extLst>
              </a:tr>
              <a:tr h="632802">
                <a:tc>
                  <a:txBody>
                    <a:bodyPr/>
                    <a:lstStyle/>
                    <a:p>
                      <a:r>
                        <a:rPr lang="en-US">
                          <a:effectLst/>
                        </a:rPr>
                        <a:t>msturing-1B</a:t>
                      </a:r>
                    </a:p>
                  </a:txBody>
                  <a:tcPr marL="61913" marR="61913" marT="28575" marB="28575" anchor="ctr"/>
                </a:tc>
                <a:tc>
                  <a:txBody>
                    <a:bodyPr/>
                    <a:lstStyle/>
                    <a:p>
                      <a:r>
                        <a:rPr lang="en-US">
                          <a:effectLst/>
                        </a:rPr>
                        <a:t>2073</a:t>
                      </a:r>
                    </a:p>
                  </a:txBody>
                  <a:tcPr marL="61913" marR="61913" marT="28575" marB="28575" anchor="ctr"/>
                </a:tc>
                <a:tc>
                  <a:txBody>
                    <a:bodyPr/>
                    <a:lstStyle/>
                    <a:p>
                      <a:r>
                        <a:rPr lang="en-US" b="1">
                          <a:effectLst/>
                        </a:rPr>
                        <a:t>0.913</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a:effectLst/>
                        </a:rPr>
                        <a:t>2043</a:t>
                      </a:r>
                    </a:p>
                  </a:txBody>
                  <a:tcPr marL="61913" marR="61913" marT="28575" marB="28575" anchor="ctr"/>
                </a:tc>
                <a:tc>
                  <a:txBody>
                    <a:bodyPr/>
                    <a:lstStyle/>
                    <a:p>
                      <a:r>
                        <a:rPr lang="en-US" b="1">
                          <a:effectLst/>
                        </a:rPr>
                        <a:t>0.933</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i="1">
                          <a:effectLst/>
                        </a:rPr>
                        <a:t>2149</a:t>
                      </a:r>
                    </a:p>
                  </a:txBody>
                  <a:tcPr marL="61913" marR="61913" marT="28575" marB="28575" anchor="ctr"/>
                </a:tc>
                <a:tc>
                  <a:txBody>
                    <a:bodyPr/>
                    <a:lstStyle/>
                    <a:p>
                      <a:r>
                        <a:rPr lang="en-US" b="1" i="1">
                          <a:effectLst/>
                        </a:rPr>
                        <a:t>0.860</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a:effectLst/>
                        </a:rPr>
                        <a:t>2185</a:t>
                      </a:r>
                    </a:p>
                  </a:txBody>
                  <a:tcPr marL="61913" marR="61913" marT="28575" marB="28575" anchor="ctr"/>
                </a:tc>
                <a:tc>
                  <a:txBody>
                    <a:bodyPr/>
                    <a:lstStyle/>
                    <a:p>
                      <a:r>
                        <a:rPr lang="en-US" b="1">
                          <a:effectLst/>
                        </a:rPr>
                        <a:t>0.943</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a:effectLst/>
                        </a:rPr>
                        <a:t>3265</a:t>
                      </a:r>
                    </a:p>
                  </a:txBody>
                  <a:tcPr marL="61913" marR="61913" marT="28575" marB="28575" anchor="ctr"/>
                </a:tc>
                <a:tc>
                  <a:txBody>
                    <a:bodyPr/>
                    <a:lstStyle/>
                    <a:p>
                      <a:r>
                        <a:rPr lang="en-US" b="1">
                          <a:effectLst/>
                        </a:rPr>
                        <a:t>0.909</a:t>
                      </a:r>
                    </a:p>
                  </a:txBody>
                  <a:tcPr marL="61913" marR="61913" marT="28575" marB="28575" anchor="ctr"/>
                </a:tc>
                <a:extLst>
                  <a:ext uri="{0D108BD9-81ED-4DB2-BD59-A6C34878D82A}">
                    <a16:rowId xmlns:a16="http://schemas.microsoft.com/office/drawing/2014/main" val="1131350250"/>
                  </a:ext>
                </a:extLst>
              </a:tr>
            </a:tbl>
          </a:graphicData>
        </a:graphic>
      </p:graphicFrame>
      <p:graphicFrame>
        <p:nvGraphicFramePr>
          <p:cNvPr id="13" name="Table 12">
            <a:extLst>
              <a:ext uri="{FF2B5EF4-FFF2-40B4-BE49-F238E27FC236}">
                <a16:creationId xmlns:a16="http://schemas.microsoft.com/office/drawing/2014/main" id="{CED75AF7-9130-4A54-9F72-16F0C08D360A}"/>
              </a:ext>
            </a:extLst>
          </p:cNvPr>
          <p:cNvGraphicFramePr>
            <a:graphicFrameLocks noGrp="1"/>
          </p:cNvGraphicFramePr>
          <p:nvPr>
            <p:extLst>
              <p:ext uri="{D42A27DB-BD31-4B8C-83A1-F6EECF244321}">
                <p14:modId xmlns:p14="http://schemas.microsoft.com/office/powerpoint/2010/main" val="3664227919"/>
              </p:ext>
            </p:extLst>
          </p:nvPr>
        </p:nvGraphicFramePr>
        <p:xfrm>
          <a:off x="8604469" y="1588145"/>
          <a:ext cx="3350462" cy="3804090"/>
        </p:xfrm>
        <a:graphic>
          <a:graphicData uri="http://schemas.openxmlformats.org/drawingml/2006/table">
            <a:tbl>
              <a:tblPr firstRow="1" bandRow="1">
                <a:tableStyleId>{5C22544A-7EE6-4342-B048-85BDC9FD1C3A}</a:tableStyleId>
              </a:tblPr>
              <a:tblGrid>
                <a:gridCol w="1674062">
                  <a:extLst>
                    <a:ext uri="{9D8B030D-6E8A-4147-A177-3AD203B41FA5}">
                      <a16:colId xmlns:a16="http://schemas.microsoft.com/office/drawing/2014/main" val="1695187056"/>
                    </a:ext>
                  </a:extLst>
                </a:gridCol>
                <a:gridCol w="728134">
                  <a:extLst>
                    <a:ext uri="{9D8B030D-6E8A-4147-A177-3AD203B41FA5}">
                      <a16:colId xmlns:a16="http://schemas.microsoft.com/office/drawing/2014/main" val="2837992189"/>
                    </a:ext>
                  </a:extLst>
                </a:gridCol>
                <a:gridCol w="948266">
                  <a:extLst>
                    <a:ext uri="{9D8B030D-6E8A-4147-A177-3AD203B41FA5}">
                      <a16:colId xmlns:a16="http://schemas.microsoft.com/office/drawing/2014/main" val="3408192435"/>
                    </a:ext>
                  </a:extLst>
                </a:gridCol>
              </a:tblGrid>
              <a:tr h="583252">
                <a:tc>
                  <a:txBody>
                    <a:bodyPr/>
                    <a:lstStyle/>
                    <a:p>
                      <a:r>
                        <a:rPr lang="en-US"/>
                        <a:t>Dataset</a:t>
                      </a:r>
                    </a:p>
                  </a:txBody>
                  <a:tcPr/>
                </a:tc>
                <a:tc>
                  <a:txBody>
                    <a:bodyPr/>
                    <a:lstStyle/>
                    <a:p>
                      <a:r>
                        <a:rPr lang="en-US"/>
                        <a:t>QPS</a:t>
                      </a:r>
                    </a:p>
                  </a:txBody>
                  <a:tcPr/>
                </a:tc>
                <a:tc>
                  <a:txBody>
                    <a:bodyPr/>
                    <a:lstStyle/>
                    <a:p>
                      <a:r>
                        <a:rPr lang="en-US"/>
                        <a:t>Recall@10</a:t>
                      </a:r>
                    </a:p>
                  </a:txBody>
                  <a:tcPr/>
                </a:tc>
                <a:extLst>
                  <a:ext uri="{0D108BD9-81ED-4DB2-BD59-A6C34878D82A}">
                    <a16:rowId xmlns:a16="http://schemas.microsoft.com/office/drawing/2014/main" val="3447699498"/>
                  </a:ext>
                </a:extLst>
              </a:tr>
              <a:tr h="632802">
                <a:tc>
                  <a:txBody>
                    <a:bodyPr/>
                    <a:lstStyle/>
                    <a:p>
                      <a:r>
                        <a:rPr lang="en-US">
                          <a:effectLst/>
                        </a:rPr>
                        <a:t>msturing-1B</a:t>
                      </a:r>
                    </a:p>
                  </a:txBody>
                  <a:tcPr marL="61913" marR="61913" marT="28575" marB="28575" anchor="ctr"/>
                </a:tc>
                <a:tc>
                  <a:txBody>
                    <a:bodyPr/>
                    <a:lstStyle/>
                    <a:p>
                      <a:r>
                        <a:rPr lang="en-US" b="1">
                          <a:effectLst/>
                        </a:rPr>
                        <a:t>2845</a:t>
                      </a:r>
                    </a:p>
                  </a:txBody>
                  <a:tcPr marL="61913" marR="61913" marT="28575" marB="28575" anchor="ctr"/>
                </a:tc>
                <a:tc>
                  <a:txBody>
                    <a:bodyPr/>
                    <a:lstStyle/>
                    <a:p>
                      <a:r>
                        <a:rPr lang="en-US">
                          <a:effectLst/>
                        </a:rPr>
                        <a:t>0.902</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b="1">
                          <a:effectLst/>
                        </a:rPr>
                        <a:t>3271</a:t>
                      </a:r>
                    </a:p>
                  </a:txBody>
                  <a:tcPr marL="61913" marR="61913" marT="28575" marB="28575" anchor="ctr"/>
                </a:tc>
                <a:tc>
                  <a:txBody>
                    <a:bodyPr/>
                    <a:lstStyle/>
                    <a:p>
                      <a:r>
                        <a:rPr lang="en-US">
                          <a:effectLst/>
                        </a:rPr>
                        <a:t>0.901</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b="1" i="1">
                          <a:effectLst/>
                        </a:rPr>
                        <a:t>1789</a:t>
                      </a:r>
                    </a:p>
                  </a:txBody>
                  <a:tcPr marL="61913" marR="61913" marT="28575" marB="28575" anchor="ctr"/>
                </a:tc>
                <a:tc>
                  <a:txBody>
                    <a:bodyPr/>
                    <a:lstStyle/>
                    <a:p>
                      <a:r>
                        <a:rPr lang="en-US" i="1">
                          <a:effectLst/>
                        </a:rPr>
                        <a:t>0.874</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b="1">
                          <a:effectLst/>
                        </a:rPr>
                        <a:t>4464</a:t>
                      </a:r>
                    </a:p>
                  </a:txBody>
                  <a:tcPr marL="61913" marR="61913" marT="28575" marB="28575" anchor="ctr"/>
                </a:tc>
                <a:tc>
                  <a:txBody>
                    <a:bodyPr/>
                    <a:lstStyle/>
                    <a:p>
                      <a:r>
                        <a:rPr lang="en-US">
                          <a:effectLst/>
                        </a:rPr>
                        <a:t>0.901</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b="1">
                          <a:effectLst/>
                        </a:rPr>
                        <a:t>3265</a:t>
                      </a:r>
                    </a:p>
                  </a:txBody>
                  <a:tcPr marL="61913" marR="61913" marT="28575" marB="28575" anchor="ctr"/>
                </a:tc>
                <a:tc>
                  <a:txBody>
                    <a:bodyPr/>
                    <a:lstStyle/>
                    <a:p>
                      <a:r>
                        <a:rPr lang="en-US">
                          <a:effectLst/>
                        </a:rPr>
                        <a:t>0.909</a:t>
                      </a:r>
                    </a:p>
                  </a:txBody>
                  <a:tcPr marL="61913" marR="61913" marT="28575" marB="28575" anchor="ctr"/>
                </a:tc>
                <a:extLst>
                  <a:ext uri="{0D108BD9-81ED-4DB2-BD59-A6C34878D82A}">
                    <a16:rowId xmlns:a16="http://schemas.microsoft.com/office/drawing/2014/main" val="1131350250"/>
                  </a:ext>
                </a:extLst>
              </a:tr>
            </a:tbl>
          </a:graphicData>
        </a:graphic>
      </p:graphicFrame>
      <p:sp>
        <p:nvSpPr>
          <p:cNvPr id="16" name="TextBox 15">
            <a:extLst>
              <a:ext uri="{FF2B5EF4-FFF2-40B4-BE49-F238E27FC236}">
                <a16:creationId xmlns:a16="http://schemas.microsoft.com/office/drawing/2014/main" id="{0A17A41C-C5F9-457B-8A69-A0A5B4A60FBC}"/>
              </a:ext>
            </a:extLst>
          </p:cNvPr>
          <p:cNvSpPr txBox="1"/>
          <p:nvPr/>
        </p:nvSpPr>
        <p:spPr>
          <a:xfrm>
            <a:off x="5868744" y="5694505"/>
            <a:ext cx="2029851" cy="369332"/>
          </a:xfrm>
          <a:prstGeom prst="rect">
            <a:avLst/>
          </a:prstGeom>
          <a:noFill/>
        </p:spPr>
        <p:txBody>
          <a:bodyPr wrap="none" rtlCol="0">
            <a:spAutoFit/>
          </a:bodyPr>
          <a:lstStyle/>
          <a:p>
            <a:r>
              <a:rPr lang="en-US"/>
              <a:t>Recall leaderboard</a:t>
            </a:r>
          </a:p>
        </p:txBody>
      </p:sp>
      <p:sp>
        <p:nvSpPr>
          <p:cNvPr id="17" name="TextBox 16">
            <a:extLst>
              <a:ext uri="{FF2B5EF4-FFF2-40B4-BE49-F238E27FC236}">
                <a16:creationId xmlns:a16="http://schemas.microsoft.com/office/drawing/2014/main" id="{FDEDFCDB-A187-497B-A8A9-80B24D38DD8C}"/>
              </a:ext>
            </a:extLst>
          </p:cNvPr>
          <p:cNvSpPr txBox="1"/>
          <p:nvPr/>
        </p:nvSpPr>
        <p:spPr>
          <a:xfrm>
            <a:off x="8967778" y="5694505"/>
            <a:ext cx="2637389" cy="369332"/>
          </a:xfrm>
          <a:prstGeom prst="rect">
            <a:avLst/>
          </a:prstGeom>
          <a:noFill/>
        </p:spPr>
        <p:txBody>
          <a:bodyPr wrap="none" rtlCol="0">
            <a:spAutoFit/>
          </a:bodyPr>
          <a:lstStyle/>
          <a:p>
            <a:r>
              <a:rPr lang="en-US"/>
              <a:t>Throughput leaderboard</a:t>
            </a:r>
          </a:p>
        </p:txBody>
      </p:sp>
    </p:spTree>
    <p:extLst>
      <p:ext uri="{BB962C8B-B14F-4D97-AF65-F5344CB8AC3E}">
        <p14:creationId xmlns:p14="http://schemas.microsoft.com/office/powerpoint/2010/main" val="11655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DD8CC-3ABE-9F4B-BCEA-229C38FF45F2}"/>
              </a:ext>
            </a:extLst>
          </p:cNvPr>
          <p:cNvSpPr>
            <a:spLocks noGrp="1"/>
          </p:cNvSpPr>
          <p:nvPr>
            <p:ph idx="1"/>
          </p:nvPr>
        </p:nvSpPr>
        <p:spPr>
          <a:xfrm>
            <a:off x="838200" y="1825624"/>
            <a:ext cx="7580586" cy="4438541"/>
          </a:xfrm>
        </p:spPr>
        <p:txBody>
          <a:bodyPr vert="horz" lIns="91440" tIns="45720" rIns="91440" bIns="45720" rtlCol="0" anchor="t">
            <a:normAutofit fontScale="92500" lnSpcReduction="20000"/>
          </a:bodyPr>
          <a:lstStyle/>
          <a:p>
            <a:r>
              <a:rPr lang="en-FR"/>
              <a:t>IVF1048576 means:</a:t>
            </a:r>
          </a:p>
          <a:p>
            <a:pPr lvl="1"/>
            <a:r>
              <a:rPr lang="en-US"/>
              <a:t>D</a:t>
            </a:r>
            <a:r>
              <a:rPr lang="en-FR"/>
              <a:t>atabase vectors are split in 2^20≈1M cells</a:t>
            </a:r>
          </a:p>
          <a:p>
            <a:pPr lvl="1"/>
            <a:r>
              <a:rPr lang="en-US"/>
              <a:t>A</a:t>
            </a:r>
            <a:r>
              <a:rPr lang="en-FR"/>
              <a:t>t search time, the </a:t>
            </a:r>
            <a:r>
              <a:rPr lang="en-FR" err="1"/>
              <a:t>nprobe</a:t>
            </a:r>
            <a:r>
              <a:rPr lang="en-FR"/>
              <a:t> = say 50 cells closest to the query are searched</a:t>
            </a:r>
          </a:p>
          <a:p>
            <a:pPr lvl="1"/>
            <a:r>
              <a:rPr lang="en-US"/>
              <a:t>T</a:t>
            </a:r>
            <a:r>
              <a:rPr lang="en-FR"/>
              <a:t>his is a speedup of 1M / 50 = 20k over exhaustive search</a:t>
            </a:r>
          </a:p>
          <a:p>
            <a:r>
              <a:rPr lang="en-FR"/>
              <a:t>SQ8 means:</a:t>
            </a:r>
          </a:p>
          <a:p>
            <a:pPr lvl="1"/>
            <a:r>
              <a:rPr lang="en-US"/>
              <a:t>T</a:t>
            </a:r>
            <a:r>
              <a:rPr lang="en-FR"/>
              <a:t>he vectors are represented with 8 bits per component </a:t>
            </a:r>
            <a:br>
              <a:rPr lang="en-FR"/>
            </a:br>
            <a:r>
              <a:rPr lang="en-FR"/>
              <a:t>(mild compression, almost no loss in accuracy) </a:t>
            </a:r>
          </a:p>
          <a:p>
            <a:r>
              <a:rPr lang="en-FR"/>
              <a:t>Hardware layout</a:t>
            </a:r>
          </a:p>
          <a:p>
            <a:pPr lvl="1"/>
            <a:r>
              <a:rPr lang="en-US"/>
              <a:t>On GPU: f</a:t>
            </a:r>
            <a:r>
              <a:rPr lang="en-FR"/>
              <a:t>inding the 50 nearest cells to the query vector </a:t>
            </a:r>
            <a:br>
              <a:rPr lang="en-FR"/>
            </a:br>
            <a:r>
              <a:rPr lang="en-FR"/>
              <a:t>(because it is a big brute force computation)</a:t>
            </a:r>
            <a:r>
              <a:rPr lang="en-FR">
                <a:sym typeface="Wingdings" pitchFamily="2" charset="2"/>
              </a:rPr>
              <a:t> </a:t>
            </a:r>
            <a:endParaRPr lang="en-FR"/>
          </a:p>
          <a:p>
            <a:pPr lvl="1"/>
            <a:r>
              <a:rPr lang="en-FR">
                <a:sym typeface="Wingdings" pitchFamily="2" charset="2"/>
              </a:rPr>
              <a:t>On CPU: visiting the 50 cells and comparing to all compressed vectors</a:t>
            </a:r>
            <a:br>
              <a:rPr lang="en-FR"/>
            </a:br>
            <a:r>
              <a:rPr lang="en-FR">
                <a:sym typeface="Wingdings" pitchFamily="2" charset="2"/>
              </a:rPr>
              <a:t>(because the machine has a lot of RAM)</a:t>
            </a:r>
            <a:endParaRPr lang="en-FR"/>
          </a:p>
        </p:txBody>
      </p:sp>
      <p:pic>
        <p:nvPicPr>
          <p:cNvPr id="4" name="Picture 3">
            <a:extLst>
              <a:ext uri="{FF2B5EF4-FFF2-40B4-BE49-F238E27FC236}">
                <a16:creationId xmlns:a16="http://schemas.microsoft.com/office/drawing/2014/main" id="{C13F4DC3-6FFA-4B40-BE8E-C34DEBE2C738}"/>
              </a:ext>
            </a:extLst>
          </p:cNvPr>
          <p:cNvPicPr>
            <a:picLocks noChangeAspect="1"/>
          </p:cNvPicPr>
          <p:nvPr/>
        </p:nvPicPr>
        <p:blipFill>
          <a:blip r:embed="rId3"/>
          <a:stretch>
            <a:fillRect/>
          </a:stretch>
        </p:blipFill>
        <p:spPr>
          <a:xfrm>
            <a:off x="8154931" y="1690688"/>
            <a:ext cx="4028547" cy="4275438"/>
          </a:xfrm>
          <a:prstGeom prst="rect">
            <a:avLst/>
          </a:prstGeom>
        </p:spPr>
      </p:pic>
      <p:pic>
        <p:nvPicPr>
          <p:cNvPr id="5" name="Picture 4">
            <a:extLst>
              <a:ext uri="{FF2B5EF4-FFF2-40B4-BE49-F238E27FC236}">
                <a16:creationId xmlns:a16="http://schemas.microsoft.com/office/drawing/2014/main" id="{8173CDBE-12A1-9040-8C0C-BD403E53B652}"/>
              </a:ext>
            </a:extLst>
          </p:cNvPr>
          <p:cNvPicPr>
            <a:picLocks noChangeAspect="1"/>
          </p:cNvPicPr>
          <p:nvPr/>
        </p:nvPicPr>
        <p:blipFill>
          <a:blip r:embed="rId4"/>
          <a:stretch>
            <a:fillRect/>
          </a:stretch>
        </p:blipFill>
        <p:spPr>
          <a:xfrm>
            <a:off x="9834192" y="3016251"/>
            <a:ext cx="1622971" cy="1285103"/>
          </a:xfrm>
          <a:prstGeom prst="rect">
            <a:avLst/>
          </a:prstGeom>
        </p:spPr>
      </p:pic>
      <p:pic>
        <p:nvPicPr>
          <p:cNvPr id="6" name="Picture 5">
            <a:extLst>
              <a:ext uri="{FF2B5EF4-FFF2-40B4-BE49-F238E27FC236}">
                <a16:creationId xmlns:a16="http://schemas.microsoft.com/office/drawing/2014/main" id="{A9745B33-158E-1046-BEF5-E39CBD0C2113}"/>
              </a:ext>
            </a:extLst>
          </p:cNvPr>
          <p:cNvPicPr>
            <a:picLocks noChangeAspect="1"/>
          </p:cNvPicPr>
          <p:nvPr/>
        </p:nvPicPr>
        <p:blipFill>
          <a:blip r:embed="rId5"/>
          <a:stretch>
            <a:fillRect/>
          </a:stretch>
        </p:blipFill>
        <p:spPr>
          <a:xfrm>
            <a:off x="10827436" y="3175000"/>
            <a:ext cx="273050" cy="254000"/>
          </a:xfrm>
          <a:prstGeom prst="rect">
            <a:avLst/>
          </a:prstGeom>
        </p:spPr>
      </p:pic>
      <p:pic>
        <p:nvPicPr>
          <p:cNvPr id="7" name="Picture 6">
            <a:extLst>
              <a:ext uri="{FF2B5EF4-FFF2-40B4-BE49-F238E27FC236}">
                <a16:creationId xmlns:a16="http://schemas.microsoft.com/office/drawing/2014/main" id="{7DD826A9-26D7-0B49-B51D-E8B9BF44AEF5}"/>
              </a:ext>
            </a:extLst>
          </p:cNvPr>
          <p:cNvPicPr>
            <a:picLocks noChangeAspect="1"/>
          </p:cNvPicPr>
          <p:nvPr/>
        </p:nvPicPr>
        <p:blipFill>
          <a:blip r:embed="rId6"/>
          <a:stretch>
            <a:fillRect/>
          </a:stretch>
        </p:blipFill>
        <p:spPr>
          <a:xfrm>
            <a:off x="8874836" y="2471351"/>
            <a:ext cx="3042200" cy="2885775"/>
          </a:xfrm>
          <a:prstGeom prst="rect">
            <a:avLst/>
          </a:prstGeom>
        </p:spPr>
      </p:pic>
      <p:sp>
        <p:nvSpPr>
          <p:cNvPr id="8" name="Title 1">
            <a:extLst>
              <a:ext uri="{FF2B5EF4-FFF2-40B4-BE49-F238E27FC236}">
                <a16:creationId xmlns:a16="http://schemas.microsoft.com/office/drawing/2014/main" id="{92F9FDA3-DC14-A848-BD3A-312918F6E58A}"/>
              </a:ext>
            </a:extLst>
          </p:cNvPr>
          <p:cNvSpPr txBox="1">
            <a:spLocks/>
          </p:cNvSpPr>
          <p:nvPr/>
        </p:nvSpPr>
        <p:spPr>
          <a:xfrm>
            <a:off x="482599" y="564070"/>
            <a:ext cx="11161713" cy="72180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r>
              <a:rPr lang="en-US" sz="3600"/>
              <a:t>Track 3: </a:t>
            </a:r>
            <a:r>
              <a:rPr lang="en-FR" sz="3200"/>
              <a:t>Faiss index </a:t>
            </a:r>
            <a:r>
              <a:rPr lang="en-US" sz="3200"/>
              <a:t>"IVF1048576,SQ8” mixed CPU+GPU</a:t>
            </a:r>
          </a:p>
        </p:txBody>
      </p:sp>
    </p:spTree>
    <p:extLst>
      <p:ext uri="{BB962C8B-B14F-4D97-AF65-F5344CB8AC3E}">
        <p14:creationId xmlns:p14="http://schemas.microsoft.com/office/powerpoint/2010/main" val="256747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The Hardware</a:t>
            </a:r>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771" y="1848604"/>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4923677" y="3521876"/>
            <a:ext cx="2968326" cy="369332"/>
          </a:xfrm>
          <a:prstGeom prst="rect">
            <a:avLst/>
          </a:prstGeom>
          <a:noFill/>
        </p:spPr>
        <p:txBody>
          <a:bodyPr wrap="square" rtlCol="0">
            <a:spAutoFit/>
          </a:bodyPr>
          <a:lstStyle/>
          <a:p>
            <a:r>
              <a:rPr lang="en-US"/>
              <a:t>Nvidia V100 GPU</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509473" y="3979849"/>
            <a:ext cx="2902833" cy="369332"/>
          </a:xfrm>
          <a:prstGeom prst="rect">
            <a:avLst/>
          </a:prstGeom>
          <a:noFill/>
        </p:spPr>
        <p:txBody>
          <a:bodyPr wrap="square" rtlCol="0">
            <a:spAutoFit/>
          </a:bodyPr>
          <a:lstStyle/>
          <a:p>
            <a:r>
              <a:rPr lang="en-US"/>
              <a:t>Intel Optane SSD</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56" y="2081167"/>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944157" y="4403232"/>
            <a:ext cx="2015067" cy="369332"/>
          </a:xfrm>
          <a:prstGeom prst="rect">
            <a:avLst/>
          </a:prstGeom>
          <a:noFill/>
        </p:spPr>
        <p:txBody>
          <a:bodyPr wrap="square" rtlCol="0">
            <a:spAutoFit/>
          </a:bodyPr>
          <a:lstStyle/>
          <a:p>
            <a:r>
              <a:rPr lang="en-US"/>
              <a:t>Nvidia DGX A100</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2951" y="3707724"/>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6941571" y="5414709"/>
            <a:ext cx="2015067" cy="369332"/>
          </a:xfrm>
          <a:prstGeom prst="rect">
            <a:avLst/>
          </a:prstGeom>
          <a:noFill/>
        </p:spPr>
        <p:txBody>
          <a:bodyPr wrap="square" rtlCol="0">
            <a:spAutoFit/>
          </a:bodyPr>
          <a:lstStyle/>
          <a:p>
            <a:r>
              <a:rPr lang="en-US"/>
              <a:t>Dell PowerEdge</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5133" y="4217169"/>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3916451" y="5327779"/>
            <a:ext cx="2015067" cy="369332"/>
          </a:xfrm>
          <a:prstGeom prst="rect">
            <a:avLst/>
          </a:prstGeom>
          <a:noFill/>
        </p:spPr>
        <p:txBody>
          <a:bodyPr wrap="square" rtlCol="0">
            <a:spAutoFit/>
          </a:bodyPr>
          <a:lstStyle/>
          <a:p>
            <a:r>
              <a:rPr lang="en-US"/>
              <a:t>GSI Leda-E APU</a:t>
            </a:r>
          </a:p>
        </p:txBody>
      </p:sp>
      <p:pic>
        <p:nvPicPr>
          <p:cNvPr id="8" name="Picture 8" descr="A picture containing text, electronics, case&#10;&#10;Description automatically generated">
            <a:extLst>
              <a:ext uri="{FF2B5EF4-FFF2-40B4-BE49-F238E27FC236}">
                <a16:creationId xmlns:a16="http://schemas.microsoft.com/office/drawing/2014/main" id="{0855BE9B-B72C-4604-8EE9-9F4A627E029F}"/>
              </a:ext>
            </a:extLst>
          </p:cNvPr>
          <p:cNvPicPr>
            <a:picLocks noChangeAspect="1"/>
          </p:cNvPicPr>
          <p:nvPr/>
        </p:nvPicPr>
        <p:blipFill>
          <a:blip r:embed="rId7"/>
          <a:stretch>
            <a:fillRect/>
          </a:stretch>
        </p:blipFill>
        <p:spPr>
          <a:xfrm>
            <a:off x="8960224" y="2393149"/>
            <a:ext cx="2743200" cy="1399349"/>
          </a:xfrm>
          <a:prstGeom prst="rect">
            <a:avLst/>
          </a:prstGeom>
        </p:spPr>
      </p:pic>
    </p:spTree>
    <p:extLst>
      <p:ext uri="{BB962C8B-B14F-4D97-AF65-F5344CB8AC3E}">
        <p14:creationId xmlns:p14="http://schemas.microsoft.com/office/powerpoint/2010/main" val="197533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Benchmark</a:t>
            </a:r>
          </a:p>
        </p:txBody>
      </p:sp>
      <p:sp>
        <p:nvSpPr>
          <p:cNvPr id="8" name="Content Placeholder 8">
            <a:extLst>
              <a:ext uri="{FF2B5EF4-FFF2-40B4-BE49-F238E27FC236}">
                <a16:creationId xmlns:a16="http://schemas.microsoft.com/office/drawing/2014/main" id="{B1B4F1AC-3CC4-DB45-B8EB-D10D64951D88}"/>
              </a:ext>
            </a:extLst>
          </p:cNvPr>
          <p:cNvSpPr txBox="1">
            <a:spLocks/>
          </p:cNvSpPr>
          <p:nvPr/>
        </p:nvSpPr>
        <p:spPr>
          <a:xfrm>
            <a:off x="935064" y="1471303"/>
            <a:ext cx="5612959" cy="489660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r>
              <a:rPr lang="en-US" dirty="0">
                <a:ea typeface="+mn-lt"/>
                <a:cs typeface="+mn-lt"/>
              </a:rPr>
              <a:t>Power Consumption</a:t>
            </a:r>
            <a:endParaRPr lang="en-US" dirty="0"/>
          </a:p>
          <a:p>
            <a:pPr marL="342900" indent="-342900">
              <a:buFont typeface="Arial,Sans-Serif" panose="020B0604020202020204" pitchFamily="34" charset="0"/>
              <a:buChar char="•"/>
            </a:pPr>
            <a:r>
              <a:rPr lang="en-US" dirty="0" err="1">
                <a:ea typeface="+mn-lt"/>
                <a:cs typeface="+mn-lt"/>
              </a:rPr>
              <a:t>kWH</a:t>
            </a:r>
            <a:r>
              <a:rPr lang="en-US" dirty="0">
                <a:ea typeface="+mn-lt"/>
                <a:cs typeface="+mn-lt"/>
              </a:rPr>
              <a:t>/query ( or Watt*seconds/query)</a:t>
            </a:r>
            <a:endParaRPr lang="en-US" dirty="0"/>
          </a:p>
          <a:p>
            <a:pPr marL="342900" indent="-342900">
              <a:buFont typeface="Arial,Sans-Serif" panose="020B0604020202020204" pitchFamily="34" charset="0"/>
              <a:buChar char="•"/>
            </a:pPr>
            <a:r>
              <a:rPr lang="en-US" dirty="0"/>
              <a:t>$0.10 / kWh</a:t>
            </a:r>
            <a:endParaRPr lang="en-US" dirty="0">
              <a:ea typeface="+mn-lt"/>
              <a:cs typeface="+mn-lt"/>
            </a:endParaRPr>
          </a:p>
          <a:p>
            <a:r>
              <a:rPr lang="en-US" dirty="0">
                <a:ea typeface="+mn-lt"/>
                <a:cs typeface="+mn-lt"/>
              </a:rPr>
              <a:t>Power sensors</a:t>
            </a:r>
          </a:p>
          <a:p>
            <a:pPr marL="342900" indent="-342900">
              <a:buFont typeface="Arial,Sans-Serif"/>
              <a:buChar char="•"/>
            </a:pPr>
            <a:r>
              <a:rPr lang="en-US" dirty="0" err="1">
                <a:ea typeface="+mn-lt"/>
                <a:cs typeface="+mn-lt"/>
              </a:rPr>
              <a:t>ipmicap</a:t>
            </a:r>
            <a:r>
              <a:rPr lang="en-US" dirty="0">
                <a:ea typeface="+mn-lt"/>
                <a:cs typeface="+mn-lt"/>
              </a:rPr>
              <a:t> OSS on </a:t>
            </a:r>
            <a:r>
              <a:rPr lang="en-US" dirty="0" err="1">
                <a:ea typeface="+mn-lt"/>
                <a:cs typeface="+mn-lt"/>
              </a:rPr>
              <a:t>github</a:t>
            </a:r>
            <a:endParaRPr lang="en-US" dirty="0">
              <a:ea typeface="+mn-lt"/>
              <a:cs typeface="+mn-lt"/>
            </a:endParaRPr>
          </a:p>
          <a:p>
            <a:pPr marL="342900" indent="-342900">
              <a:buFont typeface="Arial,Sans-Serif"/>
              <a:buChar char="•"/>
            </a:pPr>
            <a:r>
              <a:rPr lang="en-US" dirty="0">
                <a:ea typeface="+mn-lt"/>
                <a:cs typeface="+mn-lt"/>
              </a:rPr>
              <a:t>IPMI, DCMI built into motherboards</a:t>
            </a:r>
          </a:p>
          <a:p>
            <a:pPr marL="342900" indent="-342900">
              <a:buFont typeface="Arial,Sans-Serif"/>
              <a:buChar char="•"/>
            </a:pPr>
            <a:r>
              <a:rPr lang="en-US" dirty="0">
                <a:ea typeface="+mn-lt"/>
                <a:cs typeface="+mn-lt"/>
              </a:rPr>
              <a:t>extended for GPU power</a:t>
            </a:r>
          </a:p>
          <a:p>
            <a:endParaRPr lang="en-US">
              <a:ea typeface="+mn-lt"/>
              <a:cs typeface="+mn-lt"/>
            </a:endParaRPr>
          </a:p>
          <a:p>
            <a:pPr marL="1028700" lvl="1" indent="-342900">
              <a:buFont typeface="Arial,Sans-Serif" panose="020B0604020202020204" pitchFamily="34" charset="0"/>
            </a:pPr>
            <a:endParaRPr lang="en-US">
              <a:ea typeface="+mn-lt"/>
              <a:cs typeface="+mn-lt"/>
            </a:endParaRPr>
          </a:p>
          <a:p>
            <a:pPr marL="1028700" lvl="1" indent="-342900"/>
            <a:endParaRPr lang="en-US"/>
          </a:p>
          <a:p>
            <a:endParaRPr lang="en-US"/>
          </a:p>
          <a:p>
            <a:pPr marL="1028700" lvl="1" indent="-342900"/>
            <a:endParaRPr lang="en-US"/>
          </a:p>
          <a:p>
            <a:pPr marL="1028700" lvl="1" indent="-342900">
              <a:buFont typeface="Arial" panose="020B0604020202020204" pitchFamily="34" charset="0"/>
              <a:buChar char="•"/>
            </a:pPr>
            <a:endParaRPr lang="en-US"/>
          </a:p>
          <a:p>
            <a:pPr marL="342900" indent="-342900">
              <a:buChar char="•"/>
            </a:pPr>
            <a:endParaRPr lang="en-US"/>
          </a:p>
          <a:p>
            <a:pPr marL="342900" indent="-342900"/>
            <a:endParaRPr lang="en-US"/>
          </a:p>
          <a:p>
            <a:pPr marL="342900" indent="-342900"/>
            <a:endParaRPr lang="en-US"/>
          </a:p>
        </p:txBody>
      </p:sp>
      <p:pic>
        <p:nvPicPr>
          <p:cNvPr id="4" name="Picture 4" descr="Calendar&#10;&#10;Description automatically generated">
            <a:extLst>
              <a:ext uri="{FF2B5EF4-FFF2-40B4-BE49-F238E27FC236}">
                <a16:creationId xmlns:a16="http://schemas.microsoft.com/office/drawing/2014/main" id="{CB0C1F28-E006-4757-9334-A0FCA849F79C}"/>
              </a:ext>
            </a:extLst>
          </p:cNvPr>
          <p:cNvPicPr>
            <a:picLocks noChangeAspect="1"/>
          </p:cNvPicPr>
          <p:nvPr/>
        </p:nvPicPr>
        <p:blipFill>
          <a:blip r:embed="rId3"/>
          <a:stretch>
            <a:fillRect/>
          </a:stretch>
        </p:blipFill>
        <p:spPr>
          <a:xfrm>
            <a:off x="6842972" y="1987812"/>
            <a:ext cx="4631646" cy="2882375"/>
          </a:xfrm>
          <a:prstGeom prst="rect">
            <a:avLst/>
          </a:prstGeom>
        </p:spPr>
      </p:pic>
    </p:spTree>
    <p:extLst>
      <p:ext uri="{BB962C8B-B14F-4D97-AF65-F5344CB8AC3E}">
        <p14:creationId xmlns:p14="http://schemas.microsoft.com/office/powerpoint/2010/main" val="191433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4908E5-7B9B-4EB2-886E-F4D67625A491}"/>
              </a:ext>
            </a:extLst>
          </p:cNvPr>
          <p:cNvSpPr/>
          <p:nvPr/>
        </p:nvSpPr>
        <p:spPr>
          <a:xfrm>
            <a:off x="484861" y="1837485"/>
            <a:ext cx="7364451" cy="324909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Power Benchmark</a:t>
            </a:r>
          </a:p>
        </p:txBody>
      </p:sp>
      <p:sp>
        <p:nvSpPr>
          <p:cNvPr id="3" name="Content Placeholder 8">
            <a:extLst>
              <a:ext uri="{FF2B5EF4-FFF2-40B4-BE49-F238E27FC236}">
                <a16:creationId xmlns:a16="http://schemas.microsoft.com/office/drawing/2014/main" id="{ACFDC150-4C3E-42BE-84E8-D2B05237B9F0}"/>
              </a:ext>
            </a:extLst>
          </p:cNvPr>
          <p:cNvSpPr txBox="1">
            <a:spLocks/>
          </p:cNvSpPr>
          <p:nvPr/>
        </p:nvSpPr>
        <p:spPr>
          <a:xfrm>
            <a:off x="7959848" y="1606030"/>
            <a:ext cx="4144527" cy="487120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endParaRPr lang="en-US">
              <a:ea typeface="+mn-lt"/>
              <a:cs typeface="+mn-lt"/>
            </a:endParaRPr>
          </a:p>
          <a:p>
            <a:pPr marL="342900" indent="-342900">
              <a:buFont typeface="Arial,Sans-Serif"/>
              <a:buChar char="•"/>
            </a:pPr>
            <a:r>
              <a:rPr lang="en-US"/>
              <a:t>W*s/query for each dataset</a:t>
            </a:r>
          </a:p>
          <a:p>
            <a:pPr marL="342900" indent="-342900">
              <a:buFont typeface="Arial,Sans-Serif"/>
              <a:buChar char="•"/>
            </a:pPr>
            <a:r>
              <a:rPr lang="en-US">
                <a:ea typeface="+mn-lt"/>
                <a:cs typeface="+mn-lt"/>
              </a:rPr>
              <a:t>Minimum 90% recall (0.86 for T2I)</a:t>
            </a:r>
          </a:p>
          <a:p>
            <a:pPr marL="342900" indent="-342900">
              <a:buFont typeface="Arial,Sans-Serif"/>
              <a:buChar char="•"/>
            </a:pPr>
            <a:r>
              <a:rPr lang="en-US">
                <a:ea typeface="+mn-lt"/>
                <a:cs typeface="+mn-lt"/>
              </a:rPr>
              <a:t>In general, higher throughput equates to a lower W*s/query</a:t>
            </a:r>
          </a:p>
          <a:p>
            <a:endParaRPr lang="en-US">
              <a:ea typeface="+mn-lt"/>
              <a:cs typeface="+mn-lt"/>
            </a:endParaRPr>
          </a:p>
          <a:p>
            <a:endParaRPr lang="en-US"/>
          </a:p>
          <a:p>
            <a:pPr marL="1028700" lvl="1" indent="-342900">
              <a:buFont typeface="Arial,Sans-Serif" panose="020B0604020202020204" pitchFamily="34" charset="0"/>
            </a:pPr>
            <a:endParaRPr lang="en-US"/>
          </a:p>
          <a:p>
            <a:pPr marL="1028700" lvl="1" indent="-342900"/>
            <a:endParaRPr lang="en-US"/>
          </a:p>
          <a:p>
            <a:endParaRPr lang="en-US"/>
          </a:p>
          <a:p>
            <a:pPr marL="1028700" lvl="1" indent="-342900">
              <a:buChar char="•"/>
            </a:pPr>
            <a:endParaRPr lang="en-US"/>
          </a:p>
          <a:p>
            <a:pPr marL="1028700" lvl="1" indent="-342900">
              <a:buChar char="•"/>
            </a:pPr>
            <a:endParaRPr lang="en-US"/>
          </a:p>
          <a:p>
            <a:pPr marL="342900" indent="-342900">
              <a:buChar char="•"/>
            </a:pPr>
            <a:endParaRPr lang="en-US"/>
          </a:p>
          <a:p>
            <a:pPr marL="342900" indent="-342900"/>
            <a:endParaRPr lang="en-US"/>
          </a:p>
          <a:p>
            <a:pPr marL="342900" indent="-342900"/>
            <a:endParaRPr lang="en-US"/>
          </a:p>
        </p:txBody>
      </p:sp>
      <p:pic>
        <p:nvPicPr>
          <p:cNvPr id="6" name="Picture 7" descr="Table&#10;&#10;Description automatically generated">
            <a:extLst>
              <a:ext uri="{FF2B5EF4-FFF2-40B4-BE49-F238E27FC236}">
                <a16:creationId xmlns:a16="http://schemas.microsoft.com/office/drawing/2014/main" id="{8F7594F0-E22E-46AC-BB8A-306ACFC9DA86}"/>
              </a:ext>
            </a:extLst>
          </p:cNvPr>
          <p:cNvPicPr>
            <a:picLocks noChangeAspect="1"/>
          </p:cNvPicPr>
          <p:nvPr/>
        </p:nvPicPr>
        <p:blipFill>
          <a:blip r:embed="rId3"/>
          <a:stretch>
            <a:fillRect/>
          </a:stretch>
        </p:blipFill>
        <p:spPr>
          <a:xfrm>
            <a:off x="567267" y="1995630"/>
            <a:ext cx="7281333" cy="3061473"/>
          </a:xfrm>
          <a:prstGeom prst="rect">
            <a:avLst/>
          </a:prstGeom>
        </p:spPr>
      </p:pic>
    </p:spTree>
    <p:extLst>
      <p:ext uri="{BB962C8B-B14F-4D97-AF65-F5344CB8AC3E}">
        <p14:creationId xmlns:p14="http://schemas.microsoft.com/office/powerpoint/2010/main" val="272575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a:t>Track 3: Cost Benchmark</a:t>
            </a:r>
          </a:p>
        </p:txBody>
      </p:sp>
      <p:sp>
        <p:nvSpPr>
          <p:cNvPr id="10" name="Content Placeholder 8">
            <a:extLst>
              <a:ext uri="{FF2B5EF4-FFF2-40B4-BE49-F238E27FC236}">
                <a16:creationId xmlns:a16="http://schemas.microsoft.com/office/drawing/2014/main" id="{D2979C6C-E792-4045-85A1-0AC1E464F24F}"/>
              </a:ext>
            </a:extLst>
          </p:cNvPr>
          <p:cNvSpPr>
            <a:spLocks noGrp="1"/>
          </p:cNvSpPr>
          <p:nvPr>
            <p:ph idx="1"/>
          </p:nvPr>
        </p:nvSpPr>
        <p:spPr>
          <a:xfrm>
            <a:off x="482600" y="1397322"/>
            <a:ext cx="4808308" cy="4896608"/>
          </a:xfrm>
        </p:spPr>
        <p:txBody>
          <a:bodyPr>
            <a:normAutofit/>
          </a:bodyPr>
          <a:lstStyle/>
          <a:p>
            <a:pPr marL="342900" indent="-342900">
              <a:buFont typeface="Arial" panose="020B0604020202020204" pitchFamily="34" charset="0"/>
              <a:buChar char="•"/>
            </a:pPr>
            <a:r>
              <a:rPr lang="en-US"/>
              <a:t>Commercially available HW</a:t>
            </a:r>
          </a:p>
          <a:p>
            <a:pPr marL="342900" indent="-342900">
              <a:buFont typeface="Arial" panose="020B0604020202020204" pitchFamily="34" charset="0"/>
              <a:buChar char="•"/>
            </a:pPr>
            <a:r>
              <a:rPr lang="en-US"/>
              <a:t>MSRP ( invoice/PO )</a:t>
            </a:r>
          </a:p>
          <a:p>
            <a:endParaRPr lang="en-US"/>
          </a:p>
        </p:txBody>
      </p:sp>
      <p:pic>
        <p:nvPicPr>
          <p:cNvPr id="6" name="Picture 5" descr="A picture containing LEGO, toy&#10;&#10;Description automatically generated">
            <a:extLst>
              <a:ext uri="{FF2B5EF4-FFF2-40B4-BE49-F238E27FC236}">
                <a16:creationId xmlns:a16="http://schemas.microsoft.com/office/drawing/2014/main" id="{BEE4A6E3-3799-C142-8FF7-7A1248256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412" y="1397322"/>
            <a:ext cx="2158000" cy="1581150"/>
          </a:xfrm>
          <a:prstGeom prst="rect">
            <a:avLst/>
          </a:prstGeom>
        </p:spPr>
      </p:pic>
      <p:sp>
        <p:nvSpPr>
          <p:cNvPr id="7" name="TextBox 6">
            <a:extLst>
              <a:ext uri="{FF2B5EF4-FFF2-40B4-BE49-F238E27FC236}">
                <a16:creationId xmlns:a16="http://schemas.microsoft.com/office/drawing/2014/main" id="{499127B1-6AE2-0946-AC80-681373489288}"/>
              </a:ext>
            </a:extLst>
          </p:cNvPr>
          <p:cNvSpPr txBox="1"/>
          <p:nvPr/>
        </p:nvSpPr>
        <p:spPr>
          <a:xfrm>
            <a:off x="6159153" y="2978471"/>
            <a:ext cx="2774763" cy="646331"/>
          </a:xfrm>
          <a:prstGeom prst="rect">
            <a:avLst/>
          </a:prstGeom>
          <a:noFill/>
        </p:spPr>
        <p:txBody>
          <a:bodyPr wrap="square" rtlCol="0">
            <a:spAutoFit/>
          </a:bodyPr>
          <a:lstStyle/>
          <a:p>
            <a:r>
              <a:rPr lang="en-US"/>
              <a:t>Nvidia V100 GPU - </a:t>
            </a:r>
            <a:r>
              <a:rPr lang="en-US" b="1">
                <a:solidFill>
                  <a:srgbClr val="FF0000"/>
                </a:solidFill>
              </a:rPr>
              <a:t>$9,899 </a:t>
            </a:r>
          </a:p>
        </p:txBody>
      </p:sp>
      <p:sp>
        <p:nvSpPr>
          <p:cNvPr id="18" name="TextBox 17">
            <a:extLst>
              <a:ext uri="{FF2B5EF4-FFF2-40B4-BE49-F238E27FC236}">
                <a16:creationId xmlns:a16="http://schemas.microsoft.com/office/drawing/2014/main" id="{D1D8910F-4274-FF42-8A52-D41DF1533CA7}"/>
              </a:ext>
            </a:extLst>
          </p:cNvPr>
          <p:cNvSpPr txBox="1"/>
          <p:nvPr/>
        </p:nvSpPr>
        <p:spPr>
          <a:xfrm>
            <a:off x="9327755" y="2584880"/>
            <a:ext cx="2015067" cy="646331"/>
          </a:xfrm>
          <a:prstGeom prst="rect">
            <a:avLst/>
          </a:prstGeom>
          <a:noFill/>
        </p:spPr>
        <p:txBody>
          <a:bodyPr wrap="square" lIns="91440" tIns="45720" rIns="91440" bIns="45720" rtlCol="0" anchor="t">
            <a:spAutoFit/>
          </a:bodyPr>
          <a:lstStyle/>
          <a:p>
            <a:r>
              <a:rPr lang="en-US" dirty="0"/>
              <a:t>Intel Optane SSD</a:t>
            </a:r>
          </a:p>
          <a:p>
            <a:r>
              <a:rPr lang="en-US" b="1" dirty="0">
                <a:solidFill>
                  <a:srgbClr val="FF0000"/>
                </a:solidFill>
              </a:rPr>
              <a:t>(x16) $7200</a:t>
            </a:r>
          </a:p>
        </p:txBody>
      </p:sp>
      <p:pic>
        <p:nvPicPr>
          <p:cNvPr id="15" name="Picture 14" descr="A picture containing green&#10;&#10;Description automatically generated">
            <a:extLst>
              <a:ext uri="{FF2B5EF4-FFF2-40B4-BE49-F238E27FC236}">
                <a16:creationId xmlns:a16="http://schemas.microsoft.com/office/drawing/2014/main" id="{3A6D7806-D2BE-6446-AAE8-F4164D493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348" y="3272254"/>
            <a:ext cx="1938867" cy="2188424"/>
          </a:xfrm>
          <a:prstGeom prst="rect">
            <a:avLst/>
          </a:prstGeom>
        </p:spPr>
      </p:pic>
      <p:sp>
        <p:nvSpPr>
          <p:cNvPr id="19" name="TextBox 18">
            <a:extLst>
              <a:ext uri="{FF2B5EF4-FFF2-40B4-BE49-F238E27FC236}">
                <a16:creationId xmlns:a16="http://schemas.microsoft.com/office/drawing/2014/main" id="{5E8A0578-DD3C-1E4C-934B-ADF35DFF7FE9}"/>
              </a:ext>
            </a:extLst>
          </p:cNvPr>
          <p:cNvSpPr txBox="1"/>
          <p:nvPr/>
        </p:nvSpPr>
        <p:spPr>
          <a:xfrm>
            <a:off x="4080933" y="5572125"/>
            <a:ext cx="2015067" cy="646331"/>
          </a:xfrm>
          <a:prstGeom prst="rect">
            <a:avLst/>
          </a:prstGeom>
          <a:noFill/>
        </p:spPr>
        <p:txBody>
          <a:bodyPr wrap="square" rtlCol="0">
            <a:spAutoFit/>
          </a:bodyPr>
          <a:lstStyle/>
          <a:p>
            <a:r>
              <a:rPr lang="en-US"/>
              <a:t>Nvidia DGX A100</a:t>
            </a:r>
          </a:p>
          <a:p>
            <a:r>
              <a:rPr lang="en-US" b="1">
                <a:solidFill>
                  <a:srgbClr val="FF0000"/>
                </a:solidFill>
              </a:rPr>
              <a:t>$150K</a:t>
            </a:r>
          </a:p>
        </p:txBody>
      </p:sp>
      <p:pic>
        <p:nvPicPr>
          <p:cNvPr id="21" name="Picture 20" descr="A close-up of a computer chip&#10;&#10;Description automatically generated with low confidence">
            <a:extLst>
              <a:ext uri="{FF2B5EF4-FFF2-40B4-BE49-F238E27FC236}">
                <a16:creationId xmlns:a16="http://schemas.microsoft.com/office/drawing/2014/main" id="{5E783E6A-837E-C64B-A5CB-256DBE6DE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786" y="3855685"/>
            <a:ext cx="2032462" cy="1589617"/>
          </a:xfrm>
          <a:prstGeom prst="rect">
            <a:avLst/>
          </a:prstGeom>
        </p:spPr>
      </p:pic>
      <p:sp>
        <p:nvSpPr>
          <p:cNvPr id="22" name="TextBox 21">
            <a:extLst>
              <a:ext uri="{FF2B5EF4-FFF2-40B4-BE49-F238E27FC236}">
                <a16:creationId xmlns:a16="http://schemas.microsoft.com/office/drawing/2014/main" id="{88F6D306-C7B8-9948-A5EF-9B5D8FB08AAE}"/>
              </a:ext>
            </a:extLst>
          </p:cNvPr>
          <p:cNvSpPr txBox="1"/>
          <p:nvPr/>
        </p:nvSpPr>
        <p:spPr>
          <a:xfrm>
            <a:off x="9797222" y="5503486"/>
            <a:ext cx="2015067" cy="646331"/>
          </a:xfrm>
          <a:prstGeom prst="rect">
            <a:avLst/>
          </a:prstGeom>
          <a:noFill/>
        </p:spPr>
        <p:txBody>
          <a:bodyPr wrap="square" rtlCol="0">
            <a:spAutoFit/>
          </a:bodyPr>
          <a:lstStyle/>
          <a:p>
            <a:r>
              <a:rPr lang="en-US"/>
              <a:t>Dell PowerEdge </a:t>
            </a:r>
          </a:p>
          <a:p>
            <a:r>
              <a:rPr lang="en-US" b="1">
                <a:solidFill>
                  <a:srgbClr val="FF0000"/>
                </a:solidFill>
              </a:rPr>
              <a:t>$10,817</a:t>
            </a:r>
          </a:p>
        </p:txBody>
      </p:sp>
      <p:pic>
        <p:nvPicPr>
          <p:cNvPr id="24" name="Picture 23" descr="A close-up of a circuit board&#10;&#10;Description automatically generated with medium confidence">
            <a:extLst>
              <a:ext uri="{FF2B5EF4-FFF2-40B4-BE49-F238E27FC236}">
                <a16:creationId xmlns:a16="http://schemas.microsoft.com/office/drawing/2014/main" id="{CCD62A05-8835-5E4E-BB3A-234891D2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094" y="3714101"/>
            <a:ext cx="2370358" cy="999367"/>
          </a:xfrm>
          <a:prstGeom prst="rect">
            <a:avLst/>
          </a:prstGeom>
        </p:spPr>
      </p:pic>
      <p:sp>
        <p:nvSpPr>
          <p:cNvPr id="25" name="TextBox 24">
            <a:extLst>
              <a:ext uri="{FF2B5EF4-FFF2-40B4-BE49-F238E27FC236}">
                <a16:creationId xmlns:a16="http://schemas.microsoft.com/office/drawing/2014/main" id="{D0CC3EEC-47CE-F145-BB89-F1AB12334A75}"/>
              </a:ext>
            </a:extLst>
          </p:cNvPr>
          <p:cNvSpPr txBox="1"/>
          <p:nvPr/>
        </p:nvSpPr>
        <p:spPr>
          <a:xfrm>
            <a:off x="7112412" y="4824711"/>
            <a:ext cx="2015067" cy="646331"/>
          </a:xfrm>
          <a:prstGeom prst="rect">
            <a:avLst/>
          </a:prstGeom>
          <a:noFill/>
        </p:spPr>
        <p:txBody>
          <a:bodyPr wrap="square" rtlCol="0">
            <a:spAutoFit/>
          </a:bodyPr>
          <a:lstStyle/>
          <a:p>
            <a:r>
              <a:rPr lang="en-US"/>
              <a:t>GSI Leda-E APU</a:t>
            </a:r>
          </a:p>
          <a:p>
            <a:r>
              <a:rPr lang="en-US" b="1">
                <a:solidFill>
                  <a:srgbClr val="FF0000"/>
                </a:solidFill>
              </a:rPr>
              <a:t>$9,995</a:t>
            </a:r>
          </a:p>
        </p:txBody>
      </p:sp>
      <p:pic>
        <p:nvPicPr>
          <p:cNvPr id="3" name="Picture 8" descr="A picture containing text, electronics, case&#10;&#10;Description automatically generated">
            <a:extLst>
              <a:ext uri="{FF2B5EF4-FFF2-40B4-BE49-F238E27FC236}">
                <a16:creationId xmlns:a16="http://schemas.microsoft.com/office/drawing/2014/main" id="{0674EE0B-46F5-4643-B977-2767EF2A5284}"/>
              </a:ext>
            </a:extLst>
          </p:cNvPr>
          <p:cNvPicPr>
            <a:picLocks noChangeAspect="1"/>
          </p:cNvPicPr>
          <p:nvPr/>
        </p:nvPicPr>
        <p:blipFill>
          <a:blip r:embed="rId7"/>
          <a:stretch>
            <a:fillRect/>
          </a:stretch>
        </p:blipFill>
        <p:spPr>
          <a:xfrm>
            <a:off x="8967695" y="1182914"/>
            <a:ext cx="2743200" cy="1399349"/>
          </a:xfrm>
          <a:prstGeom prst="rect">
            <a:avLst/>
          </a:prstGeom>
        </p:spPr>
      </p:pic>
    </p:spTree>
    <p:extLst>
      <p:ext uri="{BB962C8B-B14F-4D97-AF65-F5344CB8AC3E}">
        <p14:creationId xmlns:p14="http://schemas.microsoft.com/office/powerpoint/2010/main" val="782244477"/>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15</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LevelVTI</vt:lpstr>
      <vt:lpstr>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†Meta AI Research, ‡Yandex Labs, #Carnegie Mellon University, +IIT Madras, ^Baidu</vt:lpstr>
      <vt:lpstr>Overview</vt:lpstr>
      <vt:lpstr>Result Presentation  </vt:lpstr>
      <vt:lpstr>Track 3: Any hardware. Baseline FAISS on V100 GPU</vt:lpstr>
      <vt:lpstr>PowerPoint Presentation</vt:lpstr>
      <vt:lpstr>Track 3: The Hardware</vt:lpstr>
      <vt:lpstr>Track 3: Power Benchmark</vt:lpstr>
      <vt:lpstr>Track 3: Power Benchmark</vt:lpstr>
      <vt:lpstr>Track 3: Cost Benchmark</vt:lpstr>
      <vt:lpstr>Track 3: Cost Benchmark</vt:lpstr>
      <vt:lpstr>Track 3: Cost Benchmark</vt:lpstr>
      <vt:lpstr>Track 3: Cost Benchmark</vt:lpstr>
      <vt:lpstr>Track 3: Recall Rankings</vt:lpstr>
      <vt:lpstr>Track 3: Throughput Rankings</vt:lpstr>
      <vt:lpstr>Track 3: Power Rankings</vt:lpstr>
      <vt:lpstr>Track 3: Cost Rankings</vt:lpstr>
      <vt:lpstr>Track 3: All Rankings (public query set)</vt:lpstr>
      <vt:lpstr>Winner Overview</vt:lpstr>
      <vt:lpstr>Invited Talk Prof. Alexandr Andoni, Columbia University</vt:lpstr>
      <vt:lpstr>Invited Talk Prof. Anshumali Shrivastava, Rice University</vt:lpstr>
      <vt:lpstr>Winner Presentations</vt:lpstr>
      <vt:lpstr>Open Discussion &amp; Future Directions</vt:lpstr>
      <vt:lpstr>Topic 1: Filtered ANNS</vt:lpstr>
      <vt:lpstr>Topic 2: Streaming ANNS</vt:lpstr>
      <vt:lpstr>Topic 3: Out of distribution queries</vt:lpstr>
      <vt:lpstr>Topic 4: Better vector compression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†Facebook AI Research, ‡Yandex Labs, #Carnegie Mellon University, +IIT Madras, ^Baidu</dc:title>
  <dc:creator>Harsha Vardhan Simhadri</dc:creator>
  <cp:revision>197</cp:revision>
  <dcterms:created xsi:type="dcterms:W3CDTF">2021-10-31T03:50:08Z</dcterms:created>
  <dcterms:modified xsi:type="dcterms:W3CDTF">2021-12-08T03:52:08Z</dcterms:modified>
</cp:coreProperties>
</file>